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0"/>
  </p:notesMasterIdLst>
  <p:sldIdLst>
    <p:sldId id="259" r:id="rId2"/>
    <p:sldId id="257" r:id="rId3"/>
    <p:sldId id="266" r:id="rId4"/>
    <p:sldId id="268" r:id="rId5"/>
    <p:sldId id="276" r:id="rId6"/>
    <p:sldId id="267" r:id="rId7"/>
    <p:sldId id="273" r:id="rId8"/>
    <p:sldId id="272" r:id="rId9"/>
    <p:sldId id="275" r:id="rId10"/>
    <p:sldId id="274" r:id="rId11"/>
    <p:sldId id="271" r:id="rId12"/>
    <p:sldId id="292" r:id="rId13"/>
    <p:sldId id="375" r:id="rId14"/>
    <p:sldId id="288" r:id="rId15"/>
    <p:sldId id="376" r:id="rId16"/>
    <p:sldId id="279" r:id="rId17"/>
    <p:sldId id="377" r:id="rId18"/>
    <p:sldId id="373" r:id="rId19"/>
  </p:sldIdLst>
  <p:sldSz cx="9144000" cy="5143500" type="screen16x9"/>
  <p:notesSz cx="7010400" cy="9236075"/>
  <p:embeddedFontLst>
    <p:embeddedFont>
      <p:font typeface="Anton" pitchFamily="2" charset="0"/>
      <p:regular r:id="rId21"/>
    </p:embeddedFont>
    <p:embeddedFont>
      <p:font typeface="Bebas Neue" panose="020B0604020202020204" charset="0"/>
      <p:regular r:id="rId22"/>
    </p:embeddedFont>
    <p:embeddedFont>
      <p:font typeface="Calibri" panose="020F0502020204030204" pitchFamily="34" charset="0"/>
      <p:regular r:id="rId23"/>
      <p:bold r:id="rId24"/>
      <p:italic r:id="rId25"/>
      <p:boldItalic r:id="rId26"/>
    </p:embeddedFont>
    <p:embeddedFont>
      <p:font typeface="Impact" panose="020B0806030902050204" pitchFamily="34" charset="0"/>
      <p:regular r:id="rId27"/>
    </p:embeddedFont>
    <p:embeddedFont>
      <p:font typeface="Poppins" panose="00000500000000000000" pitchFamily="2" charset="0"/>
      <p:regular r:id="rId28"/>
      <p:bold r:id="rId29"/>
      <p:italic r:id="rId30"/>
      <p:boldItalic r:id="rId31"/>
    </p:embeddedFont>
    <p:embeddedFont>
      <p:font typeface="Poppins Black" panose="00000A00000000000000" pitchFamily="2" charset="0"/>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ECFB"/>
    <a:srgbClr val="5EDEF8"/>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B18036-3753-447C-8947-37579406EEA8}">
  <a:tblStyle styleId="{45B18036-3753-447C-8947-37579406EE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14" y="798"/>
      </p:cViewPr>
      <p:guideLst>
        <p:guide orient="horz" pos="1620"/>
        <p:guide pos="2880"/>
        <p:guide orient="horz" pos="1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387136"/>
            <a:ext cx="5608320" cy="4156234"/>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ORWMTiiJTp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e.sd.gov/title/documents/AttendanceMatters.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ttendanceworks.org/chronic-absence/the-problem/10-facts-about-school-attendanc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e.sd.gov/title/documents/AttendanceMatters.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attendanceworks.org/chronic-absence/the-problem/10-facts-about-school-attendanc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e.sd.gov/title/documents/AttendanceMatters.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attendanceworks.org/chronic-absence/the-problem/10-facts-about-school-attendan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ORWMTiiJTp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3fe401c66c_0_18: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3fe401c66c_0_18: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5b75555f5e_0_61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5b75555f5e_0_617: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chemeClr val="hlink"/>
                </a:solidFill>
                <a:latin typeface="Poppins"/>
                <a:ea typeface="Poppins"/>
                <a:cs typeface="Poppins"/>
                <a:sym typeface="Poppins"/>
                <a:hlinkClick r:id="rId3"/>
              </a:rPr>
              <a:t>https://www.youtube.com/watch?v=ORWMTiiJTpY</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37acc9d9ac_0_45: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37acc9d9ac_0_45: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3152a7d44e_0_550: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23152a7d44e_0_550: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Poppins"/>
                <a:ea typeface="Poppins"/>
                <a:cs typeface="Poppins"/>
                <a:sym typeface="Poppins"/>
              </a:rPr>
              <a:t>Presentation on the importance of attendance:  </a:t>
            </a:r>
            <a:r>
              <a:rPr lang="en" sz="1200" u="sng">
                <a:solidFill>
                  <a:schemeClr val="hlink"/>
                </a:solidFill>
                <a:latin typeface="Poppins"/>
                <a:ea typeface="Poppins"/>
                <a:cs typeface="Poppins"/>
                <a:sym typeface="Poppins"/>
                <a:hlinkClick r:id="rId3"/>
              </a:rPr>
              <a:t>https://doe.sd.gov/title/documents/AttendanceMatters.pdf</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sz="1200">
                <a:solidFill>
                  <a:schemeClr val="dk1"/>
                </a:solidFill>
                <a:latin typeface="Poppins"/>
                <a:ea typeface="Poppins"/>
                <a:cs typeface="Poppins"/>
                <a:sym typeface="Poppins"/>
              </a:rPr>
              <a:t>10 Facts about school attendance: </a:t>
            </a:r>
            <a:r>
              <a:rPr lang="en" sz="1200" u="sng">
                <a:solidFill>
                  <a:schemeClr val="hlink"/>
                </a:solidFill>
                <a:latin typeface="Poppins"/>
                <a:ea typeface="Poppins"/>
                <a:cs typeface="Poppins"/>
                <a:sym typeface="Poppins"/>
                <a:hlinkClick r:id="rId4"/>
              </a:rPr>
              <a:t>https://www.attendanceworks.org/chronic-absence/the-problem/10-facts-about-school-attendance/</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3152a7d44e_0_550: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23152a7d44e_0_550: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Poppins"/>
                <a:ea typeface="Poppins"/>
                <a:cs typeface="Poppins"/>
                <a:sym typeface="Poppins"/>
              </a:rPr>
              <a:t>Presentation on the importance of attendance:  </a:t>
            </a:r>
            <a:r>
              <a:rPr lang="en" sz="1200" u="sng">
                <a:solidFill>
                  <a:schemeClr val="hlink"/>
                </a:solidFill>
                <a:latin typeface="Poppins"/>
                <a:ea typeface="Poppins"/>
                <a:cs typeface="Poppins"/>
                <a:sym typeface="Poppins"/>
                <a:hlinkClick r:id="rId3"/>
              </a:rPr>
              <a:t>https://doe.sd.gov/title/documents/AttendanceMatters.pdf</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sz="1200">
                <a:solidFill>
                  <a:schemeClr val="dk1"/>
                </a:solidFill>
                <a:latin typeface="Poppins"/>
                <a:ea typeface="Poppins"/>
                <a:cs typeface="Poppins"/>
                <a:sym typeface="Poppins"/>
              </a:rPr>
              <a:t>10 Facts about school attendance: </a:t>
            </a:r>
            <a:r>
              <a:rPr lang="en" sz="1200" u="sng">
                <a:solidFill>
                  <a:schemeClr val="hlink"/>
                </a:solidFill>
                <a:latin typeface="Poppins"/>
                <a:ea typeface="Poppins"/>
                <a:cs typeface="Poppins"/>
                <a:sym typeface="Poppins"/>
                <a:hlinkClick r:id="rId4"/>
              </a:rPr>
              <a:t>https://www.attendanceworks.org/chronic-absence/the-problem/10-facts-about-school-attendance/</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p:txBody>
      </p:sp>
    </p:spTree>
    <p:extLst>
      <p:ext uri="{BB962C8B-B14F-4D97-AF65-F5344CB8AC3E}">
        <p14:creationId xmlns:p14="http://schemas.microsoft.com/office/powerpoint/2010/main" val="10515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3152a7d44e_0_38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23152a7d44e_0_387: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latin typeface="Poppins"/>
                <a:ea typeface="Poppins"/>
                <a:cs typeface="Poppins"/>
                <a:sym typeface="Poppins"/>
              </a:rPr>
              <a:t>Presentation on the importance of attendance:  </a:t>
            </a:r>
            <a:r>
              <a:rPr lang="en" sz="1200" u="sng" dirty="0">
                <a:solidFill>
                  <a:schemeClr val="hlink"/>
                </a:solidFill>
                <a:latin typeface="Poppins"/>
                <a:ea typeface="Poppins"/>
                <a:cs typeface="Poppins"/>
                <a:sym typeface="Poppins"/>
                <a:hlinkClick r:id="rId3"/>
              </a:rPr>
              <a:t>https://doe.sd.gov/title/documents/AttendanceMatters.pdf</a:t>
            </a:r>
            <a:r>
              <a:rPr lang="en" sz="1200" dirty="0">
                <a:solidFill>
                  <a:schemeClr val="dk1"/>
                </a:solidFill>
                <a:latin typeface="Poppins"/>
                <a:ea typeface="Poppins"/>
                <a:cs typeface="Poppins"/>
                <a:sym typeface="Poppins"/>
              </a:rPr>
              <a:t> </a:t>
            </a:r>
            <a:endParaRPr sz="12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 sz="1200" dirty="0">
                <a:solidFill>
                  <a:schemeClr val="dk1"/>
                </a:solidFill>
                <a:latin typeface="Poppins"/>
                <a:ea typeface="Poppins"/>
                <a:cs typeface="Poppins"/>
                <a:sym typeface="Poppins"/>
              </a:rPr>
              <a:t>10 Facts about school attendance: </a:t>
            </a:r>
            <a:r>
              <a:rPr lang="en" sz="1200" u="sng" dirty="0">
                <a:solidFill>
                  <a:schemeClr val="hlink"/>
                </a:solidFill>
                <a:latin typeface="Poppins"/>
                <a:ea typeface="Poppins"/>
                <a:cs typeface="Poppins"/>
                <a:sym typeface="Poppins"/>
                <a:hlinkClick r:id="rId4"/>
              </a:rPr>
              <a:t>https://www.attendanceworks.org/chronic-absence/the-problem/10-facts-about-school-attendance/</a:t>
            </a:r>
            <a:r>
              <a:rPr lang="en" sz="1200" dirty="0">
                <a:solidFill>
                  <a:schemeClr val="dk1"/>
                </a:solidFill>
                <a:latin typeface="Poppins"/>
                <a:ea typeface="Poppins"/>
                <a:cs typeface="Poppins"/>
                <a:sym typeface="Poppins"/>
              </a:rPr>
              <a:t> </a:t>
            </a:r>
            <a:endParaRPr sz="1200" dirty="0">
              <a:solidFill>
                <a:schemeClr val="dk1"/>
              </a:solidFill>
              <a:latin typeface="Poppins"/>
              <a:ea typeface="Poppins"/>
              <a:cs typeface="Poppins"/>
              <a:sym typeface="Poppi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3fe401c66c_0_39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3fe401c66c_0_392: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623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3fe401c66c_0_39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3fe401c66c_0_392: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3fe401c66c_0_39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3fe401c66c_0_392: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26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25ab7ee3e59_0_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25ab7ee3e59_0_1: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3a619daac3_1_250: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3a619daac3_1_250: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5ab7ee3e59_0_80: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5ab7ee3e59_0_80: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37acc9d9ac_0_1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37acc9d9ac_0_13: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b75555f5e_0_67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b75555f5e_0_672: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7acc9d9ac_0_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37acc9d9ac_0_2: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3152a7d44e_0_149: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3152a7d44e_0_149: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chemeClr val="hlink"/>
                </a:solidFill>
                <a:latin typeface="Poppins"/>
                <a:ea typeface="Poppins"/>
                <a:cs typeface="Poppins"/>
                <a:sym typeface="Poppins"/>
                <a:hlinkClick r:id="rId3"/>
              </a:rPr>
              <a:t>https://www.youtube.com/watch?v=ORWMTiiJTpY</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3152a7d44e_0_140: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3152a7d44e_0_140: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3fe401c66c_0_184: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3fe401c66c_0_184:notes"/>
          <p:cNvSpPr txBox="1">
            <a:spLocks noGrp="1"/>
          </p:cNvSpPr>
          <p:nvPr>
            <p:ph type="body" idx="1"/>
          </p:nvPr>
        </p:nvSpPr>
        <p:spPr>
          <a:xfrm>
            <a:off x="701040" y="4387136"/>
            <a:ext cx="5608320" cy="415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Poppins"/>
                <a:ea typeface="Poppins"/>
                <a:cs typeface="Poppins"/>
                <a:sym typeface="Poppins"/>
              </a:defRPr>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
        <p:nvSpPr>
          <p:cNvPr id="28" name="Google Shape;28;p3"/>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3" descr="Image result for golden bell awards"/>
          <p:cNvPicPr preferRelativeResize="0"/>
          <p:nvPr/>
        </p:nvPicPr>
        <p:blipFill rotWithShape="1">
          <a:blip r:embed="rId2">
            <a:alphaModFix/>
          </a:blip>
          <a:srcRect/>
          <a:stretch/>
        </p:blipFill>
        <p:spPr>
          <a:xfrm>
            <a:off x="1012918" y="4471597"/>
            <a:ext cx="425100" cy="425100"/>
          </a:xfrm>
          <a:prstGeom prst="ellipse">
            <a:avLst/>
          </a:prstGeom>
          <a:noFill/>
          <a:ln>
            <a:noFill/>
          </a:ln>
        </p:spPr>
      </p:pic>
      <p:pic>
        <p:nvPicPr>
          <p:cNvPr id="30" name="Google Shape;30;p3" descr="Image result for gold ribbon schools"/>
          <p:cNvPicPr preferRelativeResize="0"/>
          <p:nvPr/>
        </p:nvPicPr>
        <p:blipFill rotWithShape="1">
          <a:blip r:embed="rId3">
            <a:alphaModFix/>
          </a:blip>
          <a:srcRect/>
          <a:stretch/>
        </p:blipFill>
        <p:spPr>
          <a:xfrm>
            <a:off x="526416" y="4475112"/>
            <a:ext cx="425152" cy="425148"/>
          </a:xfrm>
          <a:prstGeom prst="rect">
            <a:avLst/>
          </a:prstGeom>
          <a:noFill/>
          <a:ln>
            <a:noFill/>
          </a:ln>
        </p:spPr>
      </p:pic>
      <p:pic>
        <p:nvPicPr>
          <p:cNvPr id="31" name="Google Shape;31;p3" descr="IB Banner"/>
          <p:cNvPicPr preferRelativeResize="0"/>
          <p:nvPr/>
        </p:nvPicPr>
        <p:blipFill rotWithShape="1">
          <a:blip r:embed="rId4">
            <a:alphaModFix/>
          </a:blip>
          <a:srcRect t="4274" r="58390" b="4981"/>
          <a:stretch/>
        </p:blipFill>
        <p:spPr>
          <a:xfrm>
            <a:off x="1461299" y="4478632"/>
            <a:ext cx="425400" cy="425400"/>
          </a:xfrm>
          <a:prstGeom prst="ellipse">
            <a:avLst/>
          </a:prstGeom>
          <a:noFill/>
          <a:ln>
            <a:noFill/>
          </a:ln>
        </p:spPr>
      </p:pic>
      <p:pic>
        <p:nvPicPr>
          <p:cNvPr id="32" name="Google Shape;32;p3" descr="Image result for us news and world report best high schools"/>
          <p:cNvPicPr preferRelativeResize="0"/>
          <p:nvPr/>
        </p:nvPicPr>
        <p:blipFill rotWithShape="1">
          <a:blip r:embed="rId5">
            <a:alphaModFix/>
          </a:blip>
          <a:srcRect/>
          <a:stretch/>
        </p:blipFill>
        <p:spPr>
          <a:xfrm>
            <a:off x="59475" y="4487329"/>
            <a:ext cx="450911" cy="443017"/>
          </a:xfrm>
          <a:prstGeom prst="rect">
            <a:avLst/>
          </a:prstGeom>
          <a:noFill/>
          <a:ln>
            <a:noFill/>
          </a:ln>
        </p:spPr>
      </p:pic>
      <p:pic>
        <p:nvPicPr>
          <p:cNvPr id="33" name="Google Shape;33;p3" descr="Image result for AVID"/>
          <p:cNvPicPr preferRelativeResize="0"/>
          <p:nvPr/>
        </p:nvPicPr>
        <p:blipFill rotWithShape="1">
          <a:blip r:embed="rId6">
            <a:alphaModFix/>
          </a:blip>
          <a:srcRect/>
          <a:stretch/>
        </p:blipFill>
        <p:spPr>
          <a:xfrm>
            <a:off x="7201348" y="4498234"/>
            <a:ext cx="416092" cy="416083"/>
          </a:xfrm>
          <a:prstGeom prst="rect">
            <a:avLst/>
          </a:prstGeom>
          <a:noFill/>
          <a:ln>
            <a:noFill/>
          </a:ln>
        </p:spPr>
      </p:pic>
      <p:pic>
        <p:nvPicPr>
          <p:cNvPr id="34" name="Google Shape;34;p3" descr="Image result for schools to watch logo"/>
          <p:cNvPicPr preferRelativeResize="0"/>
          <p:nvPr/>
        </p:nvPicPr>
        <p:blipFill rotWithShape="1">
          <a:blip r:embed="rId7">
            <a:alphaModFix/>
          </a:blip>
          <a:srcRect/>
          <a:stretch/>
        </p:blipFill>
        <p:spPr>
          <a:xfrm>
            <a:off x="8106594" y="4504358"/>
            <a:ext cx="416092" cy="416083"/>
          </a:xfrm>
          <a:prstGeom prst="rect">
            <a:avLst/>
          </a:prstGeom>
          <a:noFill/>
          <a:ln>
            <a:noFill/>
          </a:ln>
        </p:spPr>
      </p:pic>
      <p:pic>
        <p:nvPicPr>
          <p:cNvPr id="35" name="Google Shape;35;p3"/>
          <p:cNvPicPr preferRelativeResize="0"/>
          <p:nvPr/>
        </p:nvPicPr>
        <p:blipFill rotWithShape="1">
          <a:blip r:embed="rId8">
            <a:alphaModFix/>
          </a:blip>
          <a:srcRect/>
          <a:stretch/>
        </p:blipFill>
        <p:spPr>
          <a:xfrm>
            <a:off x="7574237" y="4430828"/>
            <a:ext cx="555999" cy="555985"/>
          </a:xfrm>
          <a:prstGeom prst="rect">
            <a:avLst/>
          </a:prstGeom>
          <a:noFill/>
          <a:ln>
            <a:noFill/>
          </a:ln>
        </p:spPr>
      </p:pic>
      <p:pic>
        <p:nvPicPr>
          <p:cNvPr id="36" name="Google Shape;36;p3"/>
          <p:cNvPicPr preferRelativeResize="0"/>
          <p:nvPr/>
        </p:nvPicPr>
        <p:blipFill rotWithShape="1">
          <a:blip r:embed="rId9">
            <a:alphaModFix/>
          </a:blip>
          <a:srcRect/>
          <a:stretch/>
        </p:blipFill>
        <p:spPr>
          <a:xfrm>
            <a:off x="8533264" y="4542968"/>
            <a:ext cx="610736" cy="338861"/>
          </a:xfrm>
          <a:prstGeom prst="rect">
            <a:avLst/>
          </a:prstGeom>
          <a:noFill/>
          <a:ln>
            <a:noFill/>
          </a:ln>
        </p:spPr>
      </p:pic>
      <p:sp>
        <p:nvSpPr>
          <p:cNvPr id="37" name="Google Shape;37;p3"/>
          <p:cNvSpPr txBox="1"/>
          <p:nvPr/>
        </p:nvSpPr>
        <p:spPr>
          <a:xfrm>
            <a:off x="8542483" y="48424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solidFill>
                  <a:srgbClr val="595959"/>
                </a:solidFill>
                <a:latin typeface="Impact"/>
                <a:ea typeface="Impact"/>
                <a:cs typeface="Impact"/>
                <a:sym typeface="Impact"/>
              </a:rPr>
              <a:t>‹#›</a:t>
            </a:fld>
            <a:endParaRPr sz="1000" b="1">
              <a:solidFill>
                <a:srgbClr val="595959"/>
              </a:solidFill>
              <a:latin typeface="Impact"/>
              <a:ea typeface="Impact"/>
              <a:cs typeface="Impact"/>
              <a:sym typeface="Impact"/>
            </a:endParaRPr>
          </a:p>
        </p:txBody>
      </p:sp>
      <p:pic>
        <p:nvPicPr>
          <p:cNvPr id="38" name="Google Shape;38;p3"/>
          <p:cNvPicPr preferRelativeResize="0"/>
          <p:nvPr/>
        </p:nvPicPr>
        <p:blipFill>
          <a:blip r:embed="rId10">
            <a:alphaModFix/>
          </a:blip>
          <a:stretch>
            <a:fillRect/>
          </a:stretch>
        </p:blipFill>
        <p:spPr>
          <a:xfrm>
            <a:off x="3130551" y="4483849"/>
            <a:ext cx="450910" cy="449963"/>
          </a:xfrm>
          <a:prstGeom prst="rect">
            <a:avLst/>
          </a:prstGeom>
          <a:noFill/>
          <a:ln>
            <a:noFill/>
          </a:ln>
        </p:spPr>
      </p:pic>
      <p:pic>
        <p:nvPicPr>
          <p:cNvPr id="39" name="Google Shape;39;p3"/>
          <p:cNvPicPr preferRelativeResize="0"/>
          <p:nvPr/>
        </p:nvPicPr>
        <p:blipFill>
          <a:blip r:embed="rId11">
            <a:alphaModFix/>
          </a:blip>
          <a:stretch>
            <a:fillRect/>
          </a:stretch>
        </p:blipFill>
        <p:spPr>
          <a:xfrm>
            <a:off x="1971475" y="4536840"/>
            <a:ext cx="555987" cy="308885"/>
          </a:xfrm>
          <a:prstGeom prst="rect">
            <a:avLst/>
          </a:prstGeom>
          <a:noFill/>
          <a:ln>
            <a:noFill/>
          </a:ln>
        </p:spPr>
      </p:pic>
      <p:pic>
        <p:nvPicPr>
          <p:cNvPr id="40" name="Google Shape;40;p3"/>
          <p:cNvPicPr preferRelativeResize="0"/>
          <p:nvPr/>
        </p:nvPicPr>
        <p:blipFill>
          <a:blip r:embed="rId12">
            <a:alphaModFix/>
          </a:blip>
          <a:stretch>
            <a:fillRect/>
          </a:stretch>
        </p:blipFill>
        <p:spPr>
          <a:xfrm>
            <a:off x="6261296" y="4486947"/>
            <a:ext cx="450913" cy="450883"/>
          </a:xfrm>
          <a:prstGeom prst="rect">
            <a:avLst/>
          </a:prstGeom>
          <a:noFill/>
          <a:ln>
            <a:noFill/>
          </a:ln>
        </p:spPr>
      </p:pic>
      <p:pic>
        <p:nvPicPr>
          <p:cNvPr id="41" name="Google Shape;41;p3"/>
          <p:cNvPicPr preferRelativeResize="0"/>
          <p:nvPr/>
        </p:nvPicPr>
        <p:blipFill rotWithShape="1">
          <a:blip r:embed="rId13">
            <a:alphaModFix/>
          </a:blip>
          <a:srcRect l="34320" t="6852" r="34320" b="54631"/>
          <a:stretch/>
        </p:blipFill>
        <p:spPr>
          <a:xfrm>
            <a:off x="5817451" y="4508340"/>
            <a:ext cx="398400" cy="408000"/>
          </a:xfrm>
          <a:prstGeom prst="ellipse">
            <a:avLst/>
          </a:prstGeom>
          <a:noFill/>
          <a:ln>
            <a:noFill/>
          </a:ln>
        </p:spPr>
      </p:pic>
      <p:pic>
        <p:nvPicPr>
          <p:cNvPr id="42" name="Google Shape;42;p3"/>
          <p:cNvPicPr preferRelativeResize="0"/>
          <p:nvPr/>
        </p:nvPicPr>
        <p:blipFill rotWithShape="1">
          <a:blip r:embed="rId14">
            <a:alphaModFix/>
          </a:blip>
          <a:srcRect l="3532" t="2687" r="9669" b="5594"/>
          <a:stretch/>
        </p:blipFill>
        <p:spPr>
          <a:xfrm>
            <a:off x="6757514" y="4505324"/>
            <a:ext cx="398400" cy="402000"/>
          </a:xfrm>
          <a:prstGeom prst="ellipse">
            <a:avLst/>
          </a:prstGeom>
          <a:noFill/>
          <a:ln>
            <a:noFill/>
          </a:ln>
        </p:spPr>
      </p:pic>
      <p:pic>
        <p:nvPicPr>
          <p:cNvPr id="43" name="Google Shape;43;p3"/>
          <p:cNvPicPr preferRelativeResize="0"/>
          <p:nvPr/>
        </p:nvPicPr>
        <p:blipFill>
          <a:blip r:embed="rId15">
            <a:alphaModFix/>
          </a:blip>
          <a:stretch>
            <a:fillRect/>
          </a:stretch>
        </p:blipFill>
        <p:spPr>
          <a:xfrm>
            <a:off x="2562667" y="4539316"/>
            <a:ext cx="515124" cy="30392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57"/>
        <p:cNvGrpSpPr/>
        <p:nvPr/>
      </p:nvGrpSpPr>
      <p:grpSpPr>
        <a:xfrm>
          <a:off x="0" y="0"/>
          <a:ext cx="0" cy="0"/>
          <a:chOff x="0" y="0"/>
          <a:chExt cx="0" cy="0"/>
        </a:xfrm>
      </p:grpSpPr>
      <p:sp>
        <p:nvSpPr>
          <p:cNvPr id="158" name="Google Shape;158;p13"/>
          <p:cNvSpPr txBox="1">
            <a:spLocks noGrp="1"/>
          </p:cNvSpPr>
          <p:nvPr>
            <p:ph type="title"/>
          </p:nvPr>
        </p:nvSpPr>
        <p:spPr>
          <a:xfrm>
            <a:off x="313400" y="71750"/>
            <a:ext cx="8609400" cy="652200"/>
          </a:xfrm>
          <a:prstGeom prst="rect">
            <a:avLst/>
          </a:prstGeom>
        </p:spPr>
        <p:txBody>
          <a:bodyPr spcFirstLastPara="1" wrap="square" lIns="91425" tIns="91425" rIns="91425" bIns="91425" anchor="ctr" anchorCtr="0">
            <a:noAutofit/>
          </a:bodyPr>
          <a:lstStyle>
            <a:lvl1pPr lvl="0">
              <a:spcBef>
                <a:spcPts val="0"/>
              </a:spcBef>
              <a:spcAft>
                <a:spcPts val="0"/>
              </a:spcAft>
              <a:buSzPts val="3600"/>
              <a:buFont typeface="Bebas Neue"/>
              <a:buNone/>
              <a:defRPr sz="3600">
                <a:latin typeface="Bebas Neue"/>
                <a:ea typeface="Bebas Neue"/>
                <a:cs typeface="Bebas Neue"/>
                <a:sym typeface="Bebas Neue"/>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9" name="Google Shape;159;p13"/>
          <p:cNvSpPr txBox="1">
            <a:spLocks noGrp="1"/>
          </p:cNvSpPr>
          <p:nvPr>
            <p:ph type="subTitle" idx="1"/>
          </p:nvPr>
        </p:nvSpPr>
        <p:spPr>
          <a:xfrm>
            <a:off x="210200" y="895000"/>
            <a:ext cx="8712600" cy="55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2100"/>
              <a:buNone/>
              <a:defRPr sz="2100" b="1">
                <a:solidFill>
                  <a:schemeClr val="accent3"/>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60" name="Google Shape;160;p13"/>
          <p:cNvSpPr txBox="1">
            <a:spLocks noGrp="1"/>
          </p:cNvSpPr>
          <p:nvPr>
            <p:ph type="body" idx="2"/>
          </p:nvPr>
        </p:nvSpPr>
        <p:spPr>
          <a:xfrm>
            <a:off x="404375" y="1567025"/>
            <a:ext cx="8334000" cy="3635700"/>
          </a:xfrm>
          <a:prstGeom prst="rect">
            <a:avLst/>
          </a:prstGeom>
        </p:spPr>
        <p:txBody>
          <a:bodyPr spcFirstLastPara="1" wrap="square" lIns="91425" tIns="91425" rIns="91425" bIns="91425" anchor="ctr" anchorCtr="0">
            <a:noAutofit/>
          </a:bodyPr>
          <a:lstStyle>
            <a:lvl1pPr marL="457200" lvl="0" indent="-355600">
              <a:lnSpc>
                <a:spcPct val="115000"/>
              </a:lnSpc>
              <a:spcBef>
                <a:spcPts val="0"/>
              </a:spcBef>
              <a:spcAft>
                <a:spcPts val="0"/>
              </a:spcAft>
              <a:buSzPts val="2000"/>
              <a:buChar char="●"/>
              <a:defRPr sz="2000"/>
            </a:lvl1pPr>
            <a:lvl2pPr marL="914400" lvl="1" indent="-355600">
              <a:lnSpc>
                <a:spcPct val="115000"/>
              </a:lnSpc>
              <a:spcBef>
                <a:spcPts val="1000"/>
              </a:spcBef>
              <a:spcAft>
                <a:spcPts val="0"/>
              </a:spcAft>
              <a:buSzPts val="2000"/>
              <a:buChar char="○"/>
              <a:defRPr sz="2000"/>
            </a:lvl2pPr>
            <a:lvl3pPr marL="1371600" lvl="2" indent="-330200">
              <a:lnSpc>
                <a:spcPct val="115000"/>
              </a:lnSpc>
              <a:spcBef>
                <a:spcPts val="1000"/>
              </a:spcBef>
              <a:spcAft>
                <a:spcPts val="0"/>
              </a:spcAft>
              <a:buSzPts val="1600"/>
              <a:buChar char="■"/>
              <a:defRPr sz="1600"/>
            </a:lvl3pPr>
            <a:lvl4pPr marL="1828800" lvl="3" indent="-330200">
              <a:lnSpc>
                <a:spcPct val="115000"/>
              </a:lnSpc>
              <a:spcBef>
                <a:spcPts val="1000"/>
              </a:spcBef>
              <a:spcAft>
                <a:spcPts val="0"/>
              </a:spcAft>
              <a:buSzPts val="1600"/>
              <a:buChar char="●"/>
              <a:defRPr sz="1600"/>
            </a:lvl4pPr>
            <a:lvl5pPr marL="2286000" lvl="4" indent="-330200">
              <a:lnSpc>
                <a:spcPct val="115000"/>
              </a:lnSpc>
              <a:spcBef>
                <a:spcPts val="1000"/>
              </a:spcBef>
              <a:spcAft>
                <a:spcPts val="0"/>
              </a:spcAft>
              <a:buSzPts val="1600"/>
              <a:buChar char="○"/>
              <a:defRPr sz="1600"/>
            </a:lvl5pPr>
            <a:lvl6pPr marL="2743200" lvl="5" indent="-330200">
              <a:lnSpc>
                <a:spcPct val="115000"/>
              </a:lnSpc>
              <a:spcBef>
                <a:spcPts val="1000"/>
              </a:spcBef>
              <a:spcAft>
                <a:spcPts val="0"/>
              </a:spcAft>
              <a:buSzPts val="1600"/>
              <a:buChar char="■"/>
              <a:defRPr sz="1600"/>
            </a:lvl6pPr>
            <a:lvl7pPr marL="3200400" lvl="6" indent="-330200">
              <a:lnSpc>
                <a:spcPct val="115000"/>
              </a:lnSpc>
              <a:spcBef>
                <a:spcPts val="1000"/>
              </a:spcBef>
              <a:spcAft>
                <a:spcPts val="0"/>
              </a:spcAft>
              <a:buSzPts val="1600"/>
              <a:buChar char="●"/>
              <a:defRPr sz="1600"/>
            </a:lvl7pPr>
            <a:lvl8pPr marL="3657600" lvl="7" indent="-330200">
              <a:lnSpc>
                <a:spcPct val="115000"/>
              </a:lnSpc>
              <a:spcBef>
                <a:spcPts val="1000"/>
              </a:spcBef>
              <a:spcAft>
                <a:spcPts val="0"/>
              </a:spcAft>
              <a:buSzPts val="1600"/>
              <a:buChar char="○"/>
              <a:defRPr sz="1600"/>
            </a:lvl8pPr>
            <a:lvl9pPr marL="4114800" lvl="8" indent="-330200">
              <a:lnSpc>
                <a:spcPct val="115000"/>
              </a:lnSpc>
              <a:spcBef>
                <a:spcPts val="1000"/>
              </a:spcBef>
              <a:spcAft>
                <a:spcPts val="1000"/>
              </a:spcAft>
              <a:buSzPts val="1600"/>
              <a:buChar char="■"/>
              <a:defRPr sz="1600"/>
            </a:lvl9pPr>
          </a:lstStyle>
          <a:p>
            <a:endParaRPr/>
          </a:p>
        </p:txBody>
      </p:sp>
      <p:sp>
        <p:nvSpPr>
          <p:cNvPr id="161" name="Google Shape;161;p13"/>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65"/>
        <p:cNvGrpSpPr/>
        <p:nvPr/>
      </p:nvGrpSpPr>
      <p:grpSpPr>
        <a:xfrm>
          <a:off x="0" y="0"/>
          <a:ext cx="0" cy="0"/>
          <a:chOff x="0" y="0"/>
          <a:chExt cx="0" cy="0"/>
        </a:xfrm>
      </p:grpSpPr>
      <p:sp>
        <p:nvSpPr>
          <p:cNvPr id="166" name="Google Shape;166;p15"/>
          <p:cNvSpPr txBox="1">
            <a:spLocks noGrp="1"/>
          </p:cNvSpPr>
          <p:nvPr>
            <p:ph type="title" hasCustomPrompt="1"/>
          </p:nvPr>
        </p:nvSpPr>
        <p:spPr>
          <a:xfrm>
            <a:off x="311700" y="1106125"/>
            <a:ext cx="8520600" cy="19635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chemeClr val="accent3"/>
              </a:buClr>
              <a:buSzPts val="7200"/>
              <a:buFont typeface="Poppins"/>
              <a:buNone/>
              <a:defRPr sz="7200">
                <a:solidFill>
                  <a:schemeClr val="accent3"/>
                </a:solidFill>
                <a:latin typeface="Poppins"/>
                <a:ea typeface="Poppins"/>
                <a:cs typeface="Poppins"/>
                <a:sym typeface="Poppins"/>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67" name="Google Shape;167;p1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68" name="Google Shape;168;p15"/>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69"/>
        <p:cNvGrpSpPr/>
        <p:nvPr/>
      </p:nvGrpSpPr>
      <p:grpSpPr>
        <a:xfrm>
          <a:off x="0" y="0"/>
          <a:ext cx="0" cy="0"/>
          <a:chOff x="0" y="0"/>
          <a:chExt cx="0" cy="0"/>
        </a:xfrm>
      </p:grpSpPr>
      <p:sp>
        <p:nvSpPr>
          <p:cNvPr id="170" name="Google Shape;170;p16"/>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ransition Headline" type="secHead">
  <p:cSld name="SECTION_HEADER">
    <p:spTree>
      <p:nvGrpSpPr>
        <p:cNvPr id="1" name="Shape 44"/>
        <p:cNvGrpSpPr/>
        <p:nvPr/>
      </p:nvGrpSpPr>
      <p:grpSpPr>
        <a:xfrm>
          <a:off x="0" y="0"/>
          <a:ext cx="0" cy="0"/>
          <a:chOff x="0" y="0"/>
          <a:chExt cx="0" cy="0"/>
        </a:xfrm>
      </p:grpSpPr>
      <p:sp>
        <p:nvSpPr>
          <p:cNvPr id="45" name="Google Shape;45;p4"/>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Option 2 ">
  <p:cSld name="CUSTOM">
    <p:spTree>
      <p:nvGrpSpPr>
        <p:cNvPr id="1" name="Shape 46"/>
        <p:cNvGrpSpPr/>
        <p:nvPr/>
      </p:nvGrpSpPr>
      <p:grpSpPr>
        <a:xfrm>
          <a:off x="0" y="0"/>
          <a:ext cx="0" cy="0"/>
          <a:chOff x="0" y="0"/>
          <a:chExt cx="0" cy="0"/>
        </a:xfrm>
      </p:grpSpPr>
      <p:sp>
        <p:nvSpPr>
          <p:cNvPr id="47" name="Google Shape;47;p5"/>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5"/>
          <p:cNvSpPr txBox="1"/>
          <p:nvPr/>
        </p:nvSpPr>
        <p:spPr>
          <a:xfrm>
            <a:off x="205398" y="69863"/>
            <a:ext cx="5710200" cy="6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dk1"/>
                </a:solidFill>
                <a:latin typeface="Bebas Neue"/>
                <a:ea typeface="Bebas Neue"/>
                <a:cs typeface="Bebas Neue"/>
                <a:sym typeface="Bebas Neue"/>
              </a:rPr>
              <a:t>Agenda (option 2 - long)</a:t>
            </a:r>
            <a:endParaRPr sz="3600">
              <a:latin typeface="Bebas Neue"/>
              <a:ea typeface="Bebas Neue"/>
              <a:cs typeface="Bebas Neue"/>
              <a:sym typeface="Bebas Neue"/>
            </a:endParaRPr>
          </a:p>
        </p:txBody>
      </p:sp>
      <p:sp>
        <p:nvSpPr>
          <p:cNvPr id="49" name="Google Shape;49;p5"/>
          <p:cNvSpPr txBox="1">
            <a:spLocks noGrp="1"/>
          </p:cNvSpPr>
          <p:nvPr>
            <p:ph type="sldNum" idx="2"/>
          </p:nvPr>
        </p:nvSpPr>
        <p:spPr>
          <a:xfrm>
            <a:off x="8536458" y="4749892"/>
            <a:ext cx="548700" cy="393600"/>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5"/>
          <p:cNvPicPr preferRelativeResize="0"/>
          <p:nvPr/>
        </p:nvPicPr>
        <p:blipFill>
          <a:blip r:embed="rId2">
            <a:alphaModFix/>
          </a:blip>
          <a:stretch>
            <a:fillRect/>
          </a:stretch>
        </p:blipFill>
        <p:spPr>
          <a:xfrm>
            <a:off x="6836525" y="91878"/>
            <a:ext cx="1253950" cy="580300"/>
          </a:xfrm>
          <a:prstGeom prst="rect">
            <a:avLst/>
          </a:prstGeom>
          <a:noFill/>
          <a:ln>
            <a:noFill/>
          </a:ln>
        </p:spPr>
      </p:pic>
      <p:sp>
        <p:nvSpPr>
          <p:cNvPr id="51" name="Google Shape;51;p5"/>
          <p:cNvSpPr/>
          <p:nvPr/>
        </p:nvSpPr>
        <p:spPr>
          <a:xfrm>
            <a:off x="385750" y="1021375"/>
            <a:ext cx="1529700" cy="1550400"/>
          </a:xfrm>
          <a:prstGeom prst="round1Rect">
            <a:avLst>
              <a:gd name="adj" fmla="val 16667"/>
            </a:avLst>
          </a:prstGeom>
          <a:solidFill>
            <a:srgbClr val="F1594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2" name="Google Shape;52;p5"/>
          <p:cNvSpPr/>
          <p:nvPr/>
        </p:nvSpPr>
        <p:spPr>
          <a:xfrm>
            <a:off x="2096449" y="1021375"/>
            <a:ext cx="1529700" cy="1550400"/>
          </a:xfrm>
          <a:prstGeom prst="round1Rect">
            <a:avLst>
              <a:gd name="adj" fmla="val 16667"/>
            </a:avLst>
          </a:prstGeom>
          <a:solidFill>
            <a:srgbClr val="F1594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3" name="Google Shape;53;p5"/>
          <p:cNvSpPr/>
          <p:nvPr/>
        </p:nvSpPr>
        <p:spPr>
          <a:xfrm>
            <a:off x="3807149" y="1021375"/>
            <a:ext cx="1529700" cy="1550400"/>
          </a:xfrm>
          <a:prstGeom prst="round1Rect">
            <a:avLst>
              <a:gd name="adj" fmla="val 16667"/>
            </a:avLst>
          </a:prstGeom>
          <a:solidFill>
            <a:srgbClr val="FF86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4" name="Google Shape;54;p5"/>
          <p:cNvSpPr/>
          <p:nvPr/>
        </p:nvSpPr>
        <p:spPr>
          <a:xfrm>
            <a:off x="5491048" y="1021375"/>
            <a:ext cx="1529700" cy="1550400"/>
          </a:xfrm>
          <a:prstGeom prst="round1Rect">
            <a:avLst>
              <a:gd name="adj" fmla="val 16667"/>
            </a:avLst>
          </a:prstGeom>
          <a:solidFill>
            <a:srgbClr val="FF86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 name="Google Shape;55;p5"/>
          <p:cNvSpPr/>
          <p:nvPr/>
        </p:nvSpPr>
        <p:spPr>
          <a:xfrm>
            <a:off x="7201750" y="1021375"/>
            <a:ext cx="1529700" cy="1550400"/>
          </a:xfrm>
          <a:prstGeom prst="round1Rect">
            <a:avLst>
              <a:gd name="adj" fmla="val 16667"/>
            </a:avLst>
          </a:prstGeom>
          <a:solidFill>
            <a:srgbClr val="FF86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 name="Google Shape;56;p5"/>
          <p:cNvSpPr txBox="1"/>
          <p:nvPr/>
        </p:nvSpPr>
        <p:spPr>
          <a:xfrm>
            <a:off x="385750"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1.</a:t>
            </a:r>
            <a:endParaRPr sz="2400" b="1">
              <a:solidFill>
                <a:schemeClr val="lt1"/>
              </a:solidFill>
              <a:latin typeface="Bebas Neue"/>
              <a:ea typeface="Bebas Neue"/>
              <a:cs typeface="Bebas Neue"/>
              <a:sym typeface="Bebas Neue"/>
            </a:endParaRPr>
          </a:p>
        </p:txBody>
      </p:sp>
      <p:sp>
        <p:nvSpPr>
          <p:cNvPr id="57" name="Google Shape;57;p5"/>
          <p:cNvSpPr txBox="1"/>
          <p:nvPr/>
        </p:nvSpPr>
        <p:spPr>
          <a:xfrm>
            <a:off x="2096450"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2.</a:t>
            </a:r>
            <a:endParaRPr sz="2400" b="1">
              <a:solidFill>
                <a:schemeClr val="lt1"/>
              </a:solidFill>
              <a:latin typeface="Bebas Neue"/>
              <a:ea typeface="Bebas Neue"/>
              <a:cs typeface="Bebas Neue"/>
              <a:sym typeface="Bebas Neue"/>
            </a:endParaRPr>
          </a:p>
        </p:txBody>
      </p:sp>
      <p:sp>
        <p:nvSpPr>
          <p:cNvPr id="58" name="Google Shape;58;p5"/>
          <p:cNvSpPr txBox="1"/>
          <p:nvPr/>
        </p:nvSpPr>
        <p:spPr>
          <a:xfrm>
            <a:off x="3807138"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3.</a:t>
            </a:r>
            <a:endParaRPr sz="2400" b="1">
              <a:solidFill>
                <a:schemeClr val="lt1"/>
              </a:solidFill>
              <a:latin typeface="Bebas Neue"/>
              <a:ea typeface="Bebas Neue"/>
              <a:cs typeface="Bebas Neue"/>
              <a:sym typeface="Bebas Neue"/>
            </a:endParaRPr>
          </a:p>
        </p:txBody>
      </p:sp>
      <p:sp>
        <p:nvSpPr>
          <p:cNvPr id="59" name="Google Shape;59;p5"/>
          <p:cNvSpPr txBox="1"/>
          <p:nvPr/>
        </p:nvSpPr>
        <p:spPr>
          <a:xfrm>
            <a:off x="5534038"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4.</a:t>
            </a:r>
            <a:endParaRPr sz="2400" b="1">
              <a:solidFill>
                <a:schemeClr val="lt1"/>
              </a:solidFill>
              <a:latin typeface="Bebas Neue"/>
              <a:ea typeface="Bebas Neue"/>
              <a:cs typeface="Bebas Neue"/>
              <a:sym typeface="Bebas Neue"/>
            </a:endParaRPr>
          </a:p>
        </p:txBody>
      </p:sp>
      <p:sp>
        <p:nvSpPr>
          <p:cNvPr id="60" name="Google Shape;60;p5"/>
          <p:cNvSpPr txBox="1"/>
          <p:nvPr/>
        </p:nvSpPr>
        <p:spPr>
          <a:xfrm>
            <a:off x="7228538"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5.</a:t>
            </a:r>
            <a:endParaRPr sz="2400" b="1">
              <a:solidFill>
                <a:schemeClr val="lt1"/>
              </a:solidFill>
              <a:latin typeface="Bebas Neue"/>
              <a:ea typeface="Bebas Neue"/>
              <a:cs typeface="Bebas Neue"/>
              <a:sym typeface="Bebas Neue"/>
            </a:endParaRPr>
          </a:p>
        </p:txBody>
      </p:sp>
      <p:sp>
        <p:nvSpPr>
          <p:cNvPr id="61" name="Google Shape;61;p5"/>
          <p:cNvSpPr/>
          <p:nvPr/>
        </p:nvSpPr>
        <p:spPr>
          <a:xfrm>
            <a:off x="393850" y="2723625"/>
            <a:ext cx="1529700" cy="1550400"/>
          </a:xfrm>
          <a:prstGeom prst="round1Rect">
            <a:avLst>
              <a:gd name="adj" fmla="val 16667"/>
            </a:avLst>
          </a:prstGeom>
          <a:solidFill>
            <a:srgbClr val="FFBA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2" name="Google Shape;62;p5"/>
          <p:cNvSpPr/>
          <p:nvPr/>
        </p:nvSpPr>
        <p:spPr>
          <a:xfrm>
            <a:off x="2104549" y="2723625"/>
            <a:ext cx="1529700" cy="1550400"/>
          </a:xfrm>
          <a:prstGeom prst="round1Rect">
            <a:avLst>
              <a:gd name="adj" fmla="val 16667"/>
            </a:avLst>
          </a:prstGeom>
          <a:solidFill>
            <a:srgbClr val="FFBA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3" name="Google Shape;63;p5"/>
          <p:cNvSpPr/>
          <p:nvPr/>
        </p:nvSpPr>
        <p:spPr>
          <a:xfrm>
            <a:off x="3815249" y="2723625"/>
            <a:ext cx="1529700" cy="1550400"/>
          </a:xfrm>
          <a:prstGeom prst="round1Rect">
            <a:avLst>
              <a:gd name="adj" fmla="val 16667"/>
            </a:avLst>
          </a:prstGeom>
          <a:solidFill>
            <a:srgbClr val="FFD9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4" name="Google Shape;64;p5"/>
          <p:cNvSpPr/>
          <p:nvPr/>
        </p:nvSpPr>
        <p:spPr>
          <a:xfrm>
            <a:off x="5499148" y="2723625"/>
            <a:ext cx="1529700" cy="1550400"/>
          </a:xfrm>
          <a:prstGeom prst="round1Rect">
            <a:avLst>
              <a:gd name="adj" fmla="val 16667"/>
            </a:avLst>
          </a:prstGeom>
          <a:solidFill>
            <a:srgbClr val="FFD9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5" name="Google Shape;65;p5"/>
          <p:cNvSpPr/>
          <p:nvPr/>
        </p:nvSpPr>
        <p:spPr>
          <a:xfrm>
            <a:off x="7209850" y="2723625"/>
            <a:ext cx="1529700" cy="1550400"/>
          </a:xfrm>
          <a:prstGeom prst="round1Rect">
            <a:avLst>
              <a:gd name="adj" fmla="val 16667"/>
            </a:avLst>
          </a:prstGeom>
          <a:solidFill>
            <a:srgbClr val="FFE5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6" name="Google Shape;66;p5"/>
          <p:cNvSpPr txBox="1"/>
          <p:nvPr/>
        </p:nvSpPr>
        <p:spPr>
          <a:xfrm>
            <a:off x="393850"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6.</a:t>
            </a:r>
            <a:endParaRPr sz="2400" b="1">
              <a:solidFill>
                <a:schemeClr val="lt1"/>
              </a:solidFill>
              <a:latin typeface="Bebas Neue"/>
              <a:ea typeface="Bebas Neue"/>
              <a:cs typeface="Bebas Neue"/>
              <a:sym typeface="Bebas Neue"/>
            </a:endParaRPr>
          </a:p>
        </p:txBody>
      </p:sp>
      <p:sp>
        <p:nvSpPr>
          <p:cNvPr id="67" name="Google Shape;67;p5"/>
          <p:cNvSpPr txBox="1"/>
          <p:nvPr/>
        </p:nvSpPr>
        <p:spPr>
          <a:xfrm>
            <a:off x="2104550"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7.</a:t>
            </a:r>
            <a:endParaRPr sz="2400" b="1">
              <a:solidFill>
                <a:schemeClr val="lt1"/>
              </a:solidFill>
              <a:latin typeface="Bebas Neue"/>
              <a:ea typeface="Bebas Neue"/>
              <a:cs typeface="Bebas Neue"/>
              <a:sym typeface="Bebas Neue"/>
            </a:endParaRPr>
          </a:p>
        </p:txBody>
      </p:sp>
      <p:sp>
        <p:nvSpPr>
          <p:cNvPr id="68" name="Google Shape;68;p5"/>
          <p:cNvSpPr txBox="1"/>
          <p:nvPr/>
        </p:nvSpPr>
        <p:spPr>
          <a:xfrm>
            <a:off x="3815238"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Bebas Neue"/>
                <a:ea typeface="Bebas Neue"/>
                <a:cs typeface="Bebas Neue"/>
                <a:sym typeface="Bebas Neue"/>
              </a:rPr>
              <a:t>8.</a:t>
            </a:r>
            <a:endParaRPr sz="2400" b="1">
              <a:solidFill>
                <a:schemeClr val="dk1"/>
              </a:solidFill>
              <a:latin typeface="Bebas Neue"/>
              <a:ea typeface="Bebas Neue"/>
              <a:cs typeface="Bebas Neue"/>
              <a:sym typeface="Bebas Neue"/>
            </a:endParaRPr>
          </a:p>
        </p:txBody>
      </p:sp>
      <p:sp>
        <p:nvSpPr>
          <p:cNvPr id="69" name="Google Shape;69;p5"/>
          <p:cNvSpPr txBox="1"/>
          <p:nvPr/>
        </p:nvSpPr>
        <p:spPr>
          <a:xfrm>
            <a:off x="5542138"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Bebas Neue"/>
                <a:ea typeface="Bebas Neue"/>
                <a:cs typeface="Bebas Neue"/>
                <a:sym typeface="Bebas Neue"/>
              </a:rPr>
              <a:t>9.</a:t>
            </a:r>
            <a:endParaRPr sz="2400" b="1">
              <a:solidFill>
                <a:schemeClr val="dk1"/>
              </a:solidFill>
              <a:latin typeface="Bebas Neue"/>
              <a:ea typeface="Bebas Neue"/>
              <a:cs typeface="Bebas Neue"/>
              <a:sym typeface="Bebas Neue"/>
            </a:endParaRPr>
          </a:p>
        </p:txBody>
      </p:sp>
      <p:sp>
        <p:nvSpPr>
          <p:cNvPr id="70" name="Google Shape;70;p5"/>
          <p:cNvSpPr txBox="1"/>
          <p:nvPr/>
        </p:nvSpPr>
        <p:spPr>
          <a:xfrm>
            <a:off x="7236638"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Bebas Neue"/>
                <a:ea typeface="Bebas Neue"/>
                <a:cs typeface="Bebas Neue"/>
                <a:sym typeface="Bebas Neue"/>
              </a:rPr>
              <a:t>10.</a:t>
            </a:r>
            <a:endParaRPr sz="2400" b="1">
              <a:solidFill>
                <a:schemeClr val="dk1"/>
              </a:solidFill>
              <a:latin typeface="Bebas Neue"/>
              <a:ea typeface="Bebas Neue"/>
              <a:cs typeface="Bebas Neue"/>
              <a:sym typeface="Bebas Neue"/>
            </a:endParaRPr>
          </a:p>
        </p:txBody>
      </p:sp>
      <p:pic>
        <p:nvPicPr>
          <p:cNvPr id="71" name="Google Shape;71;p5"/>
          <p:cNvPicPr preferRelativeResize="0"/>
          <p:nvPr/>
        </p:nvPicPr>
        <p:blipFill>
          <a:blip r:embed="rId3">
            <a:alphaModFix/>
          </a:blip>
          <a:stretch>
            <a:fillRect/>
          </a:stretch>
        </p:blipFill>
        <p:spPr>
          <a:xfrm>
            <a:off x="8220775" y="45938"/>
            <a:ext cx="672174" cy="6721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Option 3">
  <p:cSld name="CUSTOM_3">
    <p:spTree>
      <p:nvGrpSpPr>
        <p:cNvPr id="1" name="Shape 72"/>
        <p:cNvGrpSpPr/>
        <p:nvPr/>
      </p:nvGrpSpPr>
      <p:grpSpPr>
        <a:xfrm>
          <a:off x="0" y="0"/>
          <a:ext cx="0" cy="0"/>
          <a:chOff x="0" y="0"/>
          <a:chExt cx="0" cy="0"/>
        </a:xfrm>
      </p:grpSpPr>
      <p:sp>
        <p:nvSpPr>
          <p:cNvPr id="73" name="Google Shape;73;p6"/>
          <p:cNvSpPr/>
          <p:nvPr/>
        </p:nvSpPr>
        <p:spPr>
          <a:xfrm>
            <a:off x="-26475" y="0"/>
            <a:ext cx="9170400" cy="79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6"/>
          <p:cNvSpPr txBox="1">
            <a:spLocks noGrp="1"/>
          </p:cNvSpPr>
          <p:nvPr>
            <p:ph type="sldNum" idx="2"/>
          </p:nvPr>
        </p:nvSpPr>
        <p:spPr>
          <a:xfrm>
            <a:off x="8536458" y="4749892"/>
            <a:ext cx="548700" cy="393600"/>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6"/>
          <p:cNvPicPr preferRelativeResize="0"/>
          <p:nvPr/>
        </p:nvPicPr>
        <p:blipFill>
          <a:blip r:embed="rId2">
            <a:alphaModFix/>
          </a:blip>
          <a:stretch>
            <a:fillRect/>
          </a:stretch>
        </p:blipFill>
        <p:spPr>
          <a:xfrm>
            <a:off x="6836525" y="91878"/>
            <a:ext cx="1253950" cy="580300"/>
          </a:xfrm>
          <a:prstGeom prst="rect">
            <a:avLst/>
          </a:prstGeom>
          <a:noFill/>
          <a:ln>
            <a:noFill/>
          </a:ln>
        </p:spPr>
      </p:pic>
      <p:sp>
        <p:nvSpPr>
          <p:cNvPr id="77" name="Google Shape;77;p6"/>
          <p:cNvSpPr/>
          <p:nvPr/>
        </p:nvSpPr>
        <p:spPr>
          <a:xfrm>
            <a:off x="385750" y="1021375"/>
            <a:ext cx="1529700" cy="1550400"/>
          </a:xfrm>
          <a:prstGeom prst="round1Rect">
            <a:avLst>
              <a:gd name="adj" fmla="val 16667"/>
            </a:avLst>
          </a:prstGeom>
          <a:solidFill>
            <a:srgbClr val="F1594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8" name="Google Shape;78;p6"/>
          <p:cNvSpPr/>
          <p:nvPr/>
        </p:nvSpPr>
        <p:spPr>
          <a:xfrm>
            <a:off x="2096449" y="1021375"/>
            <a:ext cx="1529700" cy="1550400"/>
          </a:xfrm>
          <a:prstGeom prst="round1Rect">
            <a:avLst>
              <a:gd name="adj" fmla="val 16667"/>
            </a:avLst>
          </a:prstGeom>
          <a:solidFill>
            <a:srgbClr val="F1594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9" name="Google Shape;79;p6"/>
          <p:cNvSpPr/>
          <p:nvPr/>
        </p:nvSpPr>
        <p:spPr>
          <a:xfrm>
            <a:off x="3807149" y="1021375"/>
            <a:ext cx="1529700" cy="1550400"/>
          </a:xfrm>
          <a:prstGeom prst="round1Rect">
            <a:avLst>
              <a:gd name="adj" fmla="val 16667"/>
            </a:avLst>
          </a:prstGeom>
          <a:solidFill>
            <a:srgbClr val="FF86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 name="Google Shape;80;p6"/>
          <p:cNvSpPr/>
          <p:nvPr/>
        </p:nvSpPr>
        <p:spPr>
          <a:xfrm>
            <a:off x="5491048" y="1021375"/>
            <a:ext cx="1529700" cy="1550400"/>
          </a:xfrm>
          <a:prstGeom prst="round1Rect">
            <a:avLst>
              <a:gd name="adj" fmla="val 16667"/>
            </a:avLst>
          </a:prstGeom>
          <a:solidFill>
            <a:srgbClr val="FF86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1" name="Google Shape;81;p6"/>
          <p:cNvSpPr/>
          <p:nvPr/>
        </p:nvSpPr>
        <p:spPr>
          <a:xfrm>
            <a:off x="7201750" y="1021375"/>
            <a:ext cx="1529700" cy="1550400"/>
          </a:xfrm>
          <a:prstGeom prst="round1Rect">
            <a:avLst>
              <a:gd name="adj" fmla="val 16667"/>
            </a:avLst>
          </a:prstGeom>
          <a:solidFill>
            <a:srgbClr val="FF86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2" name="Google Shape;82;p6"/>
          <p:cNvSpPr txBox="1"/>
          <p:nvPr/>
        </p:nvSpPr>
        <p:spPr>
          <a:xfrm>
            <a:off x="385750"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1.</a:t>
            </a:r>
            <a:endParaRPr sz="2400" b="1">
              <a:solidFill>
                <a:schemeClr val="lt1"/>
              </a:solidFill>
              <a:latin typeface="Bebas Neue"/>
              <a:ea typeface="Bebas Neue"/>
              <a:cs typeface="Bebas Neue"/>
              <a:sym typeface="Bebas Neue"/>
            </a:endParaRPr>
          </a:p>
        </p:txBody>
      </p:sp>
      <p:sp>
        <p:nvSpPr>
          <p:cNvPr id="83" name="Google Shape;83;p6"/>
          <p:cNvSpPr txBox="1"/>
          <p:nvPr/>
        </p:nvSpPr>
        <p:spPr>
          <a:xfrm>
            <a:off x="2096450"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2.</a:t>
            </a:r>
            <a:endParaRPr sz="2400" b="1">
              <a:solidFill>
                <a:schemeClr val="lt1"/>
              </a:solidFill>
              <a:latin typeface="Bebas Neue"/>
              <a:ea typeface="Bebas Neue"/>
              <a:cs typeface="Bebas Neue"/>
              <a:sym typeface="Bebas Neue"/>
            </a:endParaRPr>
          </a:p>
        </p:txBody>
      </p:sp>
      <p:sp>
        <p:nvSpPr>
          <p:cNvPr id="84" name="Google Shape;84;p6"/>
          <p:cNvSpPr txBox="1"/>
          <p:nvPr/>
        </p:nvSpPr>
        <p:spPr>
          <a:xfrm>
            <a:off x="3807138"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3.</a:t>
            </a:r>
            <a:endParaRPr sz="2400" b="1">
              <a:solidFill>
                <a:schemeClr val="lt1"/>
              </a:solidFill>
              <a:latin typeface="Bebas Neue"/>
              <a:ea typeface="Bebas Neue"/>
              <a:cs typeface="Bebas Neue"/>
              <a:sym typeface="Bebas Neue"/>
            </a:endParaRPr>
          </a:p>
        </p:txBody>
      </p:sp>
      <p:sp>
        <p:nvSpPr>
          <p:cNvPr id="85" name="Google Shape;85;p6"/>
          <p:cNvSpPr txBox="1"/>
          <p:nvPr/>
        </p:nvSpPr>
        <p:spPr>
          <a:xfrm>
            <a:off x="5534038"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4.</a:t>
            </a:r>
            <a:endParaRPr sz="2400" b="1">
              <a:solidFill>
                <a:schemeClr val="lt1"/>
              </a:solidFill>
              <a:latin typeface="Bebas Neue"/>
              <a:ea typeface="Bebas Neue"/>
              <a:cs typeface="Bebas Neue"/>
              <a:sym typeface="Bebas Neue"/>
            </a:endParaRPr>
          </a:p>
        </p:txBody>
      </p:sp>
      <p:sp>
        <p:nvSpPr>
          <p:cNvPr id="86" name="Google Shape;86;p6"/>
          <p:cNvSpPr txBox="1"/>
          <p:nvPr/>
        </p:nvSpPr>
        <p:spPr>
          <a:xfrm>
            <a:off x="7228538"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5.</a:t>
            </a:r>
            <a:endParaRPr sz="2400" b="1">
              <a:solidFill>
                <a:schemeClr val="lt1"/>
              </a:solidFill>
              <a:latin typeface="Bebas Neue"/>
              <a:ea typeface="Bebas Neue"/>
              <a:cs typeface="Bebas Neue"/>
              <a:sym typeface="Bebas Neue"/>
            </a:endParaRPr>
          </a:p>
        </p:txBody>
      </p:sp>
      <p:sp>
        <p:nvSpPr>
          <p:cNvPr id="87" name="Google Shape;87;p6"/>
          <p:cNvSpPr/>
          <p:nvPr/>
        </p:nvSpPr>
        <p:spPr>
          <a:xfrm>
            <a:off x="393850" y="2723625"/>
            <a:ext cx="1529700" cy="1550400"/>
          </a:xfrm>
          <a:prstGeom prst="round1Rect">
            <a:avLst>
              <a:gd name="adj" fmla="val 16667"/>
            </a:avLst>
          </a:prstGeom>
          <a:solidFill>
            <a:srgbClr val="FFBA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8" name="Google Shape;88;p6"/>
          <p:cNvSpPr/>
          <p:nvPr/>
        </p:nvSpPr>
        <p:spPr>
          <a:xfrm>
            <a:off x="2104549" y="2723625"/>
            <a:ext cx="1529700" cy="1550400"/>
          </a:xfrm>
          <a:prstGeom prst="round1Rect">
            <a:avLst>
              <a:gd name="adj" fmla="val 16667"/>
            </a:avLst>
          </a:prstGeom>
          <a:solidFill>
            <a:srgbClr val="FFBA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9" name="Google Shape;89;p6"/>
          <p:cNvSpPr/>
          <p:nvPr/>
        </p:nvSpPr>
        <p:spPr>
          <a:xfrm>
            <a:off x="3815249" y="2723625"/>
            <a:ext cx="1529700" cy="1550400"/>
          </a:xfrm>
          <a:prstGeom prst="round1Rect">
            <a:avLst>
              <a:gd name="adj" fmla="val 16667"/>
            </a:avLst>
          </a:prstGeom>
          <a:solidFill>
            <a:srgbClr val="FFD9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 name="Google Shape;90;p6"/>
          <p:cNvSpPr/>
          <p:nvPr/>
        </p:nvSpPr>
        <p:spPr>
          <a:xfrm>
            <a:off x="5499148" y="2723625"/>
            <a:ext cx="1529700" cy="1550400"/>
          </a:xfrm>
          <a:prstGeom prst="round1Rect">
            <a:avLst>
              <a:gd name="adj" fmla="val 16667"/>
            </a:avLst>
          </a:prstGeom>
          <a:solidFill>
            <a:srgbClr val="FFD9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1" name="Google Shape;91;p6"/>
          <p:cNvSpPr/>
          <p:nvPr/>
        </p:nvSpPr>
        <p:spPr>
          <a:xfrm>
            <a:off x="7209850" y="2723625"/>
            <a:ext cx="1529700" cy="1550400"/>
          </a:xfrm>
          <a:prstGeom prst="round1Rect">
            <a:avLst>
              <a:gd name="adj" fmla="val 16667"/>
            </a:avLst>
          </a:prstGeom>
          <a:solidFill>
            <a:srgbClr val="FFE5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2" name="Google Shape;92;p6"/>
          <p:cNvSpPr txBox="1"/>
          <p:nvPr/>
        </p:nvSpPr>
        <p:spPr>
          <a:xfrm>
            <a:off x="393850"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6.</a:t>
            </a:r>
            <a:endParaRPr sz="2400" b="1">
              <a:solidFill>
                <a:schemeClr val="lt1"/>
              </a:solidFill>
              <a:latin typeface="Bebas Neue"/>
              <a:ea typeface="Bebas Neue"/>
              <a:cs typeface="Bebas Neue"/>
              <a:sym typeface="Bebas Neue"/>
            </a:endParaRPr>
          </a:p>
        </p:txBody>
      </p:sp>
      <p:sp>
        <p:nvSpPr>
          <p:cNvPr id="93" name="Google Shape;93;p6"/>
          <p:cNvSpPr txBox="1"/>
          <p:nvPr/>
        </p:nvSpPr>
        <p:spPr>
          <a:xfrm>
            <a:off x="2104550"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7.</a:t>
            </a:r>
            <a:endParaRPr sz="2400" b="1">
              <a:solidFill>
                <a:schemeClr val="lt1"/>
              </a:solidFill>
              <a:latin typeface="Bebas Neue"/>
              <a:ea typeface="Bebas Neue"/>
              <a:cs typeface="Bebas Neue"/>
              <a:sym typeface="Bebas Neue"/>
            </a:endParaRPr>
          </a:p>
        </p:txBody>
      </p:sp>
      <p:sp>
        <p:nvSpPr>
          <p:cNvPr id="94" name="Google Shape;94;p6"/>
          <p:cNvSpPr txBox="1"/>
          <p:nvPr/>
        </p:nvSpPr>
        <p:spPr>
          <a:xfrm>
            <a:off x="3815238"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Bebas Neue"/>
                <a:ea typeface="Bebas Neue"/>
                <a:cs typeface="Bebas Neue"/>
                <a:sym typeface="Bebas Neue"/>
              </a:rPr>
              <a:t>8.</a:t>
            </a:r>
            <a:endParaRPr sz="2400" b="1">
              <a:solidFill>
                <a:schemeClr val="dk1"/>
              </a:solidFill>
              <a:latin typeface="Bebas Neue"/>
              <a:ea typeface="Bebas Neue"/>
              <a:cs typeface="Bebas Neue"/>
              <a:sym typeface="Bebas Neue"/>
            </a:endParaRPr>
          </a:p>
        </p:txBody>
      </p:sp>
      <p:sp>
        <p:nvSpPr>
          <p:cNvPr id="95" name="Google Shape;95;p6"/>
          <p:cNvSpPr txBox="1"/>
          <p:nvPr/>
        </p:nvSpPr>
        <p:spPr>
          <a:xfrm>
            <a:off x="5542138"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Bebas Neue"/>
                <a:ea typeface="Bebas Neue"/>
                <a:cs typeface="Bebas Neue"/>
                <a:sym typeface="Bebas Neue"/>
              </a:rPr>
              <a:t>9.</a:t>
            </a:r>
            <a:endParaRPr sz="2400" b="1">
              <a:solidFill>
                <a:schemeClr val="dk1"/>
              </a:solidFill>
              <a:latin typeface="Bebas Neue"/>
              <a:ea typeface="Bebas Neue"/>
              <a:cs typeface="Bebas Neue"/>
              <a:sym typeface="Bebas Neue"/>
            </a:endParaRPr>
          </a:p>
        </p:txBody>
      </p:sp>
      <p:sp>
        <p:nvSpPr>
          <p:cNvPr id="96" name="Google Shape;96;p6"/>
          <p:cNvSpPr txBox="1"/>
          <p:nvPr/>
        </p:nvSpPr>
        <p:spPr>
          <a:xfrm>
            <a:off x="7236638"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Bebas Neue"/>
                <a:ea typeface="Bebas Neue"/>
                <a:cs typeface="Bebas Neue"/>
                <a:sym typeface="Bebas Neue"/>
              </a:rPr>
              <a:t>10.</a:t>
            </a:r>
            <a:endParaRPr sz="2400" b="1">
              <a:solidFill>
                <a:schemeClr val="dk1"/>
              </a:solidFill>
              <a:latin typeface="Bebas Neue"/>
              <a:ea typeface="Bebas Neue"/>
              <a:cs typeface="Bebas Neue"/>
              <a:sym typeface="Bebas Neue"/>
            </a:endParaRPr>
          </a:p>
        </p:txBody>
      </p:sp>
      <p:pic>
        <p:nvPicPr>
          <p:cNvPr id="97" name="Google Shape;97;p6"/>
          <p:cNvPicPr preferRelativeResize="0"/>
          <p:nvPr/>
        </p:nvPicPr>
        <p:blipFill>
          <a:blip r:embed="rId3">
            <a:alphaModFix/>
          </a:blip>
          <a:stretch>
            <a:fillRect/>
          </a:stretch>
        </p:blipFill>
        <p:spPr>
          <a:xfrm>
            <a:off x="8220775" y="45938"/>
            <a:ext cx="672174" cy="6721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duce Speakers/Team">
  <p:cSld name="CUSTOM_1">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7"/>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7"/>
          <p:cNvSpPr txBox="1">
            <a:spLocks noGrp="1"/>
          </p:cNvSpPr>
          <p:nvPr>
            <p:ph type="sldNum" idx="2"/>
          </p:nvPr>
        </p:nvSpPr>
        <p:spPr>
          <a:xfrm>
            <a:off x="8536458" y="4749892"/>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7"/>
          <p:cNvSpPr txBox="1">
            <a:spLocks noGrp="1"/>
          </p:cNvSpPr>
          <p:nvPr>
            <p:ph type="sldNum" idx="3"/>
          </p:nvPr>
        </p:nvSpPr>
        <p:spPr>
          <a:xfrm>
            <a:off x="8536458" y="47498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2" name="Google Shape;102;p7"/>
          <p:cNvPicPr preferRelativeResize="0"/>
          <p:nvPr/>
        </p:nvPicPr>
        <p:blipFill>
          <a:blip r:embed="rId3">
            <a:alphaModFix amt="50000"/>
          </a:blip>
          <a:stretch>
            <a:fillRect/>
          </a:stretch>
        </p:blipFill>
        <p:spPr>
          <a:xfrm>
            <a:off x="7925350" y="108628"/>
            <a:ext cx="1005102" cy="393600"/>
          </a:xfrm>
          <a:prstGeom prst="rect">
            <a:avLst/>
          </a:prstGeom>
          <a:noFill/>
          <a:ln>
            <a:noFill/>
          </a:ln>
        </p:spPr>
      </p:pic>
      <p:pic>
        <p:nvPicPr>
          <p:cNvPr id="103" name="Google Shape;103;p7"/>
          <p:cNvPicPr preferRelativeResize="0"/>
          <p:nvPr/>
        </p:nvPicPr>
        <p:blipFill rotWithShape="1">
          <a:blip r:embed="rId4">
            <a:alphaModFix/>
          </a:blip>
          <a:srcRect l="17229" t="1491" r="65665" b="69880"/>
          <a:stretch/>
        </p:blipFill>
        <p:spPr>
          <a:xfrm>
            <a:off x="597563" y="1193475"/>
            <a:ext cx="1785600" cy="1655100"/>
          </a:xfrm>
          <a:prstGeom prst="rect">
            <a:avLst/>
          </a:prstGeom>
          <a:noFill/>
          <a:ln w="28575" cap="flat" cmpd="sng">
            <a:solidFill>
              <a:srgbClr val="F8C23F"/>
            </a:solidFill>
            <a:prstDash val="solid"/>
            <a:round/>
            <a:headEnd type="none" w="sm" len="sm"/>
            <a:tailEnd type="none" w="sm" len="sm"/>
          </a:ln>
        </p:spPr>
      </p:pic>
      <p:pic>
        <p:nvPicPr>
          <p:cNvPr id="104" name="Google Shape;104;p7"/>
          <p:cNvPicPr preferRelativeResize="0"/>
          <p:nvPr/>
        </p:nvPicPr>
        <p:blipFill rotWithShape="1">
          <a:blip r:embed="rId4">
            <a:alphaModFix/>
          </a:blip>
          <a:srcRect l="33397" t="35684" r="49497" b="35687"/>
          <a:stretch/>
        </p:blipFill>
        <p:spPr>
          <a:xfrm>
            <a:off x="2651988" y="1193475"/>
            <a:ext cx="1785600" cy="1655100"/>
          </a:xfrm>
          <a:prstGeom prst="rect">
            <a:avLst/>
          </a:prstGeom>
          <a:noFill/>
          <a:ln w="28575" cap="flat" cmpd="sng">
            <a:solidFill>
              <a:srgbClr val="F8C23F"/>
            </a:solidFill>
            <a:prstDash val="solid"/>
            <a:round/>
            <a:headEnd type="none" w="sm" len="sm"/>
            <a:tailEnd type="none" w="sm" len="sm"/>
          </a:ln>
        </p:spPr>
      </p:pic>
      <p:pic>
        <p:nvPicPr>
          <p:cNvPr id="105" name="Google Shape;105;p7"/>
          <p:cNvPicPr preferRelativeResize="0"/>
          <p:nvPr/>
        </p:nvPicPr>
        <p:blipFill rotWithShape="1">
          <a:blip r:embed="rId4">
            <a:alphaModFix/>
          </a:blip>
          <a:srcRect l="33491" t="67601" r="49403" b="3770"/>
          <a:stretch/>
        </p:blipFill>
        <p:spPr>
          <a:xfrm>
            <a:off x="4706413" y="1193475"/>
            <a:ext cx="1785600" cy="1655100"/>
          </a:xfrm>
          <a:prstGeom prst="rect">
            <a:avLst/>
          </a:prstGeom>
          <a:noFill/>
          <a:ln w="28575" cap="flat" cmpd="sng">
            <a:solidFill>
              <a:srgbClr val="F8C23F"/>
            </a:solidFill>
            <a:prstDash val="solid"/>
            <a:round/>
            <a:headEnd type="none" w="sm" len="sm"/>
            <a:tailEnd type="none" w="sm" len="sm"/>
          </a:ln>
        </p:spPr>
      </p:pic>
      <p:pic>
        <p:nvPicPr>
          <p:cNvPr id="106" name="Google Shape;106;p7"/>
          <p:cNvPicPr preferRelativeResize="0"/>
          <p:nvPr/>
        </p:nvPicPr>
        <p:blipFill rotWithShape="1">
          <a:blip r:embed="rId4">
            <a:alphaModFix/>
          </a:blip>
          <a:srcRect l="49403" t="67810" r="33491" b="3561"/>
          <a:stretch/>
        </p:blipFill>
        <p:spPr>
          <a:xfrm>
            <a:off x="6760838" y="1193475"/>
            <a:ext cx="1785600" cy="1655100"/>
          </a:xfrm>
          <a:prstGeom prst="rect">
            <a:avLst/>
          </a:prstGeom>
          <a:noFill/>
          <a:ln w="28575" cap="flat" cmpd="sng">
            <a:solidFill>
              <a:srgbClr val="F8C23F"/>
            </a:solidFill>
            <a:prstDash val="solid"/>
            <a:round/>
            <a:headEnd type="none" w="sm" len="sm"/>
            <a:tailEnd type="none" w="sm" len="sm"/>
          </a:ln>
        </p:spPr>
      </p:pic>
      <p:sp>
        <p:nvSpPr>
          <p:cNvPr id="107" name="Google Shape;107;p7"/>
          <p:cNvSpPr txBox="1"/>
          <p:nvPr/>
        </p:nvSpPr>
        <p:spPr>
          <a:xfrm>
            <a:off x="349075" y="262350"/>
            <a:ext cx="5982900" cy="6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solidFill>
                  <a:schemeClr val="lt1"/>
                </a:solidFill>
                <a:latin typeface="Bebas Neue"/>
                <a:ea typeface="Bebas Neue"/>
                <a:cs typeface="Bebas Neue"/>
                <a:sym typeface="Bebas Neue"/>
              </a:rPr>
              <a:t>Introduce speakers/team - </a:t>
            </a:r>
            <a:r>
              <a:rPr lang="en" sz="3600">
                <a:solidFill>
                  <a:srgbClr val="FFCB00"/>
                </a:solidFill>
                <a:latin typeface="Bebas Neue"/>
                <a:ea typeface="Bebas Neue"/>
                <a:cs typeface="Bebas Neue"/>
                <a:sym typeface="Bebas Neue"/>
              </a:rPr>
              <a:t>Title Here</a:t>
            </a:r>
            <a:endParaRPr sz="3600">
              <a:solidFill>
                <a:srgbClr val="FFCB00"/>
              </a:solidFill>
              <a:latin typeface="Bebas Neue"/>
              <a:ea typeface="Bebas Neue"/>
              <a:cs typeface="Bebas Neue"/>
              <a:sym typeface="Bebas Neue"/>
            </a:endParaRPr>
          </a:p>
          <a:p>
            <a:pPr marL="0" lvl="0" indent="0" algn="l" rtl="0">
              <a:spcBef>
                <a:spcPts val="0"/>
              </a:spcBef>
              <a:spcAft>
                <a:spcPts val="0"/>
              </a:spcAft>
              <a:buClr>
                <a:schemeClr val="dk1"/>
              </a:buClr>
              <a:buSzPts val="1100"/>
              <a:buFont typeface="Arial"/>
              <a:buNone/>
            </a:pPr>
            <a:endParaRPr sz="3600">
              <a:solidFill>
                <a:schemeClr val="dk1"/>
              </a:solidFill>
              <a:latin typeface="Bebas Neue"/>
              <a:ea typeface="Bebas Neue"/>
              <a:cs typeface="Bebas Neue"/>
              <a:sym typeface="Bebas Neue"/>
            </a:endParaRPr>
          </a:p>
          <a:p>
            <a:pPr marL="0" lvl="0" indent="0" algn="l" rtl="0">
              <a:spcBef>
                <a:spcPts val="0"/>
              </a:spcBef>
              <a:spcAft>
                <a:spcPts val="0"/>
              </a:spcAft>
              <a:buNone/>
            </a:pPr>
            <a:endParaRPr sz="3600">
              <a:solidFill>
                <a:schemeClr val="lt1"/>
              </a:solidFill>
              <a:latin typeface="Bebas Neue"/>
              <a:ea typeface="Bebas Neue"/>
              <a:cs typeface="Bebas Neue"/>
              <a:sym typeface="Bebas Neue"/>
            </a:endParaRPr>
          </a:p>
        </p:txBody>
      </p:sp>
      <p:sp>
        <p:nvSpPr>
          <p:cNvPr id="108" name="Google Shape;108;p7"/>
          <p:cNvSpPr txBox="1"/>
          <p:nvPr/>
        </p:nvSpPr>
        <p:spPr>
          <a:xfrm>
            <a:off x="615275" y="2920000"/>
            <a:ext cx="175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CB00"/>
                </a:solidFill>
                <a:latin typeface="Poppins"/>
                <a:ea typeface="Poppins"/>
                <a:cs typeface="Poppins"/>
                <a:sym typeface="Poppins"/>
              </a:rPr>
              <a:t>NAME HERE</a:t>
            </a:r>
            <a:endParaRPr b="1">
              <a:solidFill>
                <a:srgbClr val="FFCB00"/>
              </a:solidFill>
              <a:latin typeface="Poppins"/>
              <a:ea typeface="Poppins"/>
              <a:cs typeface="Poppins"/>
              <a:sym typeface="Poppins"/>
            </a:endParaRPr>
          </a:p>
        </p:txBody>
      </p:sp>
      <p:sp>
        <p:nvSpPr>
          <p:cNvPr id="109" name="Google Shape;109;p7"/>
          <p:cNvSpPr txBox="1"/>
          <p:nvPr/>
        </p:nvSpPr>
        <p:spPr>
          <a:xfrm>
            <a:off x="388925" y="3195469"/>
            <a:ext cx="22029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lt1"/>
                </a:solidFill>
                <a:latin typeface="Poppins"/>
                <a:ea typeface="Poppins"/>
                <a:cs typeface="Poppins"/>
                <a:sym typeface="Poppins"/>
              </a:rPr>
              <a:t>Title Here</a:t>
            </a:r>
            <a:endParaRPr sz="1100">
              <a:solidFill>
                <a:schemeClr val="lt1"/>
              </a:solidFill>
              <a:latin typeface="Poppins"/>
              <a:ea typeface="Poppins"/>
              <a:cs typeface="Poppins"/>
              <a:sym typeface="Poppins"/>
            </a:endParaRPr>
          </a:p>
        </p:txBody>
      </p:sp>
      <p:sp>
        <p:nvSpPr>
          <p:cNvPr id="110" name="Google Shape;110;p7"/>
          <p:cNvSpPr txBox="1"/>
          <p:nvPr/>
        </p:nvSpPr>
        <p:spPr>
          <a:xfrm>
            <a:off x="2669700" y="2920000"/>
            <a:ext cx="175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CB00"/>
                </a:solidFill>
                <a:latin typeface="Poppins"/>
                <a:ea typeface="Poppins"/>
                <a:cs typeface="Poppins"/>
                <a:sym typeface="Poppins"/>
              </a:rPr>
              <a:t>NAME HERE</a:t>
            </a:r>
            <a:endParaRPr b="1">
              <a:solidFill>
                <a:srgbClr val="FFCB00"/>
              </a:solidFill>
              <a:latin typeface="Poppins"/>
              <a:ea typeface="Poppins"/>
              <a:cs typeface="Poppins"/>
              <a:sym typeface="Poppins"/>
            </a:endParaRPr>
          </a:p>
        </p:txBody>
      </p:sp>
      <p:sp>
        <p:nvSpPr>
          <p:cNvPr id="111" name="Google Shape;111;p7"/>
          <p:cNvSpPr txBox="1"/>
          <p:nvPr/>
        </p:nvSpPr>
        <p:spPr>
          <a:xfrm>
            <a:off x="2443350" y="3195469"/>
            <a:ext cx="22029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lt1"/>
                </a:solidFill>
                <a:latin typeface="Poppins"/>
                <a:ea typeface="Poppins"/>
                <a:cs typeface="Poppins"/>
                <a:sym typeface="Poppins"/>
              </a:rPr>
              <a:t>Title Here</a:t>
            </a:r>
            <a:endParaRPr sz="1100">
              <a:solidFill>
                <a:schemeClr val="lt1"/>
              </a:solidFill>
              <a:latin typeface="Poppins"/>
              <a:ea typeface="Poppins"/>
              <a:cs typeface="Poppins"/>
              <a:sym typeface="Poppins"/>
            </a:endParaRPr>
          </a:p>
        </p:txBody>
      </p:sp>
      <p:sp>
        <p:nvSpPr>
          <p:cNvPr id="112" name="Google Shape;112;p7"/>
          <p:cNvSpPr txBox="1"/>
          <p:nvPr/>
        </p:nvSpPr>
        <p:spPr>
          <a:xfrm>
            <a:off x="4724125" y="2920000"/>
            <a:ext cx="175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CB00"/>
                </a:solidFill>
                <a:latin typeface="Poppins"/>
                <a:ea typeface="Poppins"/>
                <a:cs typeface="Poppins"/>
                <a:sym typeface="Poppins"/>
              </a:rPr>
              <a:t>NAME HERE</a:t>
            </a:r>
            <a:endParaRPr b="1">
              <a:solidFill>
                <a:srgbClr val="FFCB00"/>
              </a:solidFill>
              <a:latin typeface="Poppins"/>
              <a:ea typeface="Poppins"/>
              <a:cs typeface="Poppins"/>
              <a:sym typeface="Poppins"/>
            </a:endParaRPr>
          </a:p>
        </p:txBody>
      </p:sp>
      <p:sp>
        <p:nvSpPr>
          <p:cNvPr id="113" name="Google Shape;113;p7"/>
          <p:cNvSpPr txBox="1"/>
          <p:nvPr/>
        </p:nvSpPr>
        <p:spPr>
          <a:xfrm>
            <a:off x="4497775" y="3195469"/>
            <a:ext cx="22029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lt1"/>
                </a:solidFill>
                <a:latin typeface="Poppins"/>
                <a:ea typeface="Poppins"/>
                <a:cs typeface="Poppins"/>
                <a:sym typeface="Poppins"/>
              </a:rPr>
              <a:t>Title Here</a:t>
            </a:r>
            <a:endParaRPr sz="1100">
              <a:solidFill>
                <a:schemeClr val="lt1"/>
              </a:solidFill>
              <a:latin typeface="Poppins"/>
              <a:ea typeface="Poppins"/>
              <a:cs typeface="Poppins"/>
              <a:sym typeface="Poppins"/>
            </a:endParaRPr>
          </a:p>
        </p:txBody>
      </p:sp>
      <p:sp>
        <p:nvSpPr>
          <p:cNvPr id="114" name="Google Shape;114;p7"/>
          <p:cNvSpPr txBox="1"/>
          <p:nvPr/>
        </p:nvSpPr>
        <p:spPr>
          <a:xfrm>
            <a:off x="6778550" y="2920000"/>
            <a:ext cx="175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CB00"/>
                </a:solidFill>
                <a:latin typeface="Poppins"/>
                <a:ea typeface="Poppins"/>
                <a:cs typeface="Poppins"/>
                <a:sym typeface="Poppins"/>
              </a:rPr>
              <a:t>NAME HERE</a:t>
            </a:r>
            <a:endParaRPr b="1">
              <a:solidFill>
                <a:srgbClr val="FFCB00"/>
              </a:solidFill>
              <a:latin typeface="Poppins"/>
              <a:ea typeface="Poppins"/>
              <a:cs typeface="Poppins"/>
              <a:sym typeface="Poppins"/>
            </a:endParaRPr>
          </a:p>
        </p:txBody>
      </p:sp>
      <p:sp>
        <p:nvSpPr>
          <p:cNvPr id="115" name="Google Shape;115;p7"/>
          <p:cNvSpPr txBox="1"/>
          <p:nvPr/>
        </p:nvSpPr>
        <p:spPr>
          <a:xfrm>
            <a:off x="6552200" y="3195469"/>
            <a:ext cx="22029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lt1"/>
                </a:solidFill>
                <a:latin typeface="Poppins"/>
                <a:ea typeface="Poppins"/>
                <a:cs typeface="Poppins"/>
                <a:sym typeface="Poppins"/>
              </a:rPr>
              <a:t>Title Here</a:t>
            </a:r>
            <a:endParaRPr sz="1100">
              <a:solidFill>
                <a:schemeClr val="lt1"/>
              </a:solidFill>
              <a:latin typeface="Poppins"/>
              <a:ea typeface="Poppins"/>
              <a:cs typeface="Poppins"/>
              <a:sym typeface="Poppi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2" name="Google Shape;122;p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23" name="Google Shape;123;p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24" name="Google Shape;124;p9"/>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7" name="Google Shape;127;p10"/>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8"/>
        <p:cNvGrpSpPr/>
        <p:nvPr/>
      </p:nvGrpSpPr>
      <p:grpSpPr>
        <a:xfrm>
          <a:off x="0" y="0"/>
          <a:ext cx="0" cy="0"/>
          <a:chOff x="0" y="0"/>
          <a:chExt cx="0" cy="0"/>
        </a:xfrm>
      </p:grpSpPr>
      <p:sp>
        <p:nvSpPr>
          <p:cNvPr id="129" name="Google Shape;129;p1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0" name="Google Shape;130;p1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31" name="Google Shape;131;p11"/>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p:cSld name="MAIN_POINT">
    <p:spTree>
      <p:nvGrpSpPr>
        <p:cNvPr id="1" name="Shape 132"/>
        <p:cNvGrpSpPr/>
        <p:nvPr/>
      </p:nvGrpSpPr>
      <p:grpSpPr>
        <a:xfrm>
          <a:off x="0" y="0"/>
          <a:ext cx="0" cy="0"/>
          <a:chOff x="0" y="0"/>
          <a:chExt cx="0" cy="0"/>
        </a:xfrm>
      </p:grpSpPr>
      <p:sp>
        <p:nvSpPr>
          <p:cNvPr id="133" name="Google Shape;133;p12"/>
          <p:cNvSpPr txBox="1"/>
          <p:nvPr/>
        </p:nvSpPr>
        <p:spPr>
          <a:xfrm>
            <a:off x="205398" y="69863"/>
            <a:ext cx="5710200" cy="6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dk1"/>
                </a:solidFill>
                <a:latin typeface="Bebas Neue"/>
                <a:ea typeface="Bebas Neue"/>
                <a:cs typeface="Bebas Neue"/>
                <a:sym typeface="Bebas Neue"/>
              </a:rPr>
              <a:t>Agenda (option 1 - short)</a:t>
            </a:r>
            <a:endParaRPr sz="3600">
              <a:latin typeface="Bebas Neue"/>
              <a:ea typeface="Bebas Neue"/>
              <a:cs typeface="Bebas Neue"/>
              <a:sym typeface="Bebas Neue"/>
            </a:endParaRPr>
          </a:p>
        </p:txBody>
      </p:sp>
      <p:sp>
        <p:nvSpPr>
          <p:cNvPr id="134" name="Google Shape;134;p12"/>
          <p:cNvSpPr txBox="1">
            <a:spLocks noGrp="1"/>
          </p:cNvSpPr>
          <p:nvPr>
            <p:ph type="sldNum" idx="12"/>
          </p:nvPr>
        </p:nvSpPr>
        <p:spPr>
          <a:xfrm>
            <a:off x="8536458" y="4749892"/>
            <a:ext cx="548700" cy="393600"/>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35" name="Google Shape;135;p12"/>
          <p:cNvPicPr preferRelativeResize="0"/>
          <p:nvPr/>
        </p:nvPicPr>
        <p:blipFill>
          <a:blip r:embed="rId2">
            <a:alphaModFix/>
          </a:blip>
          <a:stretch>
            <a:fillRect/>
          </a:stretch>
        </p:blipFill>
        <p:spPr>
          <a:xfrm>
            <a:off x="6836525" y="91878"/>
            <a:ext cx="1253950" cy="580300"/>
          </a:xfrm>
          <a:prstGeom prst="rect">
            <a:avLst/>
          </a:prstGeom>
          <a:noFill/>
          <a:ln>
            <a:noFill/>
          </a:ln>
        </p:spPr>
      </p:pic>
      <p:sp>
        <p:nvSpPr>
          <p:cNvPr id="136" name="Google Shape;136;p12"/>
          <p:cNvSpPr/>
          <p:nvPr/>
        </p:nvSpPr>
        <p:spPr>
          <a:xfrm>
            <a:off x="385750" y="1518225"/>
            <a:ext cx="1529700" cy="1914000"/>
          </a:xfrm>
          <a:prstGeom prst="round1Rect">
            <a:avLst>
              <a:gd name="adj" fmla="val 16667"/>
            </a:avLst>
          </a:prstGeom>
          <a:solidFill>
            <a:srgbClr val="F1594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7" name="Google Shape;137;p12"/>
          <p:cNvSpPr/>
          <p:nvPr/>
        </p:nvSpPr>
        <p:spPr>
          <a:xfrm>
            <a:off x="2096449" y="1518225"/>
            <a:ext cx="1529700" cy="1914000"/>
          </a:xfrm>
          <a:prstGeom prst="round1Rect">
            <a:avLst>
              <a:gd name="adj" fmla="val 16667"/>
            </a:avLst>
          </a:prstGeom>
          <a:solidFill>
            <a:srgbClr val="F1594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8" name="Google Shape;138;p12"/>
          <p:cNvSpPr/>
          <p:nvPr/>
        </p:nvSpPr>
        <p:spPr>
          <a:xfrm>
            <a:off x="3807148" y="1518225"/>
            <a:ext cx="1529700" cy="1914000"/>
          </a:xfrm>
          <a:prstGeom prst="round1Rect">
            <a:avLst>
              <a:gd name="adj" fmla="val 16667"/>
            </a:avLst>
          </a:prstGeom>
          <a:solidFill>
            <a:srgbClr val="F68D4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9" name="Google Shape;139;p12"/>
          <p:cNvSpPr/>
          <p:nvPr/>
        </p:nvSpPr>
        <p:spPr>
          <a:xfrm>
            <a:off x="5517848" y="1518225"/>
            <a:ext cx="1529700" cy="1914000"/>
          </a:xfrm>
          <a:prstGeom prst="round1Rect">
            <a:avLst>
              <a:gd name="adj" fmla="val 16667"/>
            </a:avLst>
          </a:prstGeom>
          <a:solidFill>
            <a:srgbClr val="F68D4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0" name="Google Shape;140;p12"/>
          <p:cNvSpPr/>
          <p:nvPr/>
        </p:nvSpPr>
        <p:spPr>
          <a:xfrm>
            <a:off x="7228549" y="1518225"/>
            <a:ext cx="1529700" cy="1914000"/>
          </a:xfrm>
          <a:prstGeom prst="round1Rect">
            <a:avLst>
              <a:gd name="adj" fmla="val 16667"/>
            </a:avLst>
          </a:prstGeom>
          <a:solidFill>
            <a:srgbClr val="FFBA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1" name="Google Shape;141;p12"/>
          <p:cNvSpPr txBox="1"/>
          <p:nvPr/>
        </p:nvSpPr>
        <p:spPr>
          <a:xfrm>
            <a:off x="385750" y="15182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1.</a:t>
            </a:r>
            <a:endParaRPr sz="2400" b="1">
              <a:solidFill>
                <a:schemeClr val="lt1"/>
              </a:solidFill>
              <a:latin typeface="Bebas Neue"/>
              <a:ea typeface="Bebas Neue"/>
              <a:cs typeface="Bebas Neue"/>
              <a:sym typeface="Bebas Neue"/>
            </a:endParaRPr>
          </a:p>
        </p:txBody>
      </p:sp>
      <p:sp>
        <p:nvSpPr>
          <p:cNvPr id="142" name="Google Shape;142;p12"/>
          <p:cNvSpPr txBox="1"/>
          <p:nvPr/>
        </p:nvSpPr>
        <p:spPr>
          <a:xfrm>
            <a:off x="2096450" y="15182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2.</a:t>
            </a:r>
            <a:endParaRPr sz="2400" b="1">
              <a:solidFill>
                <a:schemeClr val="lt1"/>
              </a:solidFill>
              <a:latin typeface="Bebas Neue"/>
              <a:ea typeface="Bebas Neue"/>
              <a:cs typeface="Bebas Neue"/>
              <a:sym typeface="Bebas Neue"/>
            </a:endParaRPr>
          </a:p>
        </p:txBody>
      </p:sp>
      <p:sp>
        <p:nvSpPr>
          <p:cNvPr id="143" name="Google Shape;143;p12"/>
          <p:cNvSpPr txBox="1"/>
          <p:nvPr/>
        </p:nvSpPr>
        <p:spPr>
          <a:xfrm>
            <a:off x="3807138" y="15182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3.</a:t>
            </a:r>
            <a:endParaRPr sz="2400" b="1">
              <a:solidFill>
                <a:schemeClr val="lt1"/>
              </a:solidFill>
              <a:latin typeface="Bebas Neue"/>
              <a:ea typeface="Bebas Neue"/>
              <a:cs typeface="Bebas Neue"/>
              <a:sym typeface="Bebas Neue"/>
            </a:endParaRPr>
          </a:p>
        </p:txBody>
      </p:sp>
      <p:sp>
        <p:nvSpPr>
          <p:cNvPr id="144" name="Google Shape;144;p12"/>
          <p:cNvSpPr txBox="1"/>
          <p:nvPr/>
        </p:nvSpPr>
        <p:spPr>
          <a:xfrm>
            <a:off x="5534038" y="15182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4.</a:t>
            </a:r>
            <a:endParaRPr sz="2400" b="1">
              <a:solidFill>
                <a:schemeClr val="lt1"/>
              </a:solidFill>
              <a:latin typeface="Bebas Neue"/>
              <a:ea typeface="Bebas Neue"/>
              <a:cs typeface="Bebas Neue"/>
              <a:sym typeface="Bebas Neue"/>
            </a:endParaRPr>
          </a:p>
        </p:txBody>
      </p:sp>
      <p:sp>
        <p:nvSpPr>
          <p:cNvPr id="145" name="Google Shape;145;p12"/>
          <p:cNvSpPr txBox="1"/>
          <p:nvPr/>
        </p:nvSpPr>
        <p:spPr>
          <a:xfrm>
            <a:off x="7228538" y="15182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5.</a:t>
            </a:r>
            <a:endParaRPr sz="2400" b="1">
              <a:solidFill>
                <a:schemeClr val="lt1"/>
              </a:solidFill>
              <a:latin typeface="Bebas Neue"/>
              <a:ea typeface="Bebas Neue"/>
              <a:cs typeface="Bebas Neue"/>
              <a:sym typeface="Bebas Neue"/>
            </a:endParaRPr>
          </a:p>
        </p:txBody>
      </p:sp>
      <p:sp>
        <p:nvSpPr>
          <p:cNvPr id="146" name="Google Shape;146;p12"/>
          <p:cNvSpPr txBox="1"/>
          <p:nvPr/>
        </p:nvSpPr>
        <p:spPr>
          <a:xfrm>
            <a:off x="542875" y="1899475"/>
            <a:ext cx="1254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latin typeface="Bebas Neue"/>
                <a:ea typeface="Bebas Neue"/>
                <a:cs typeface="Bebas Neue"/>
                <a:sym typeface="Bebas Neue"/>
              </a:rPr>
              <a:t>TITLE HERE</a:t>
            </a:r>
            <a:endParaRPr sz="1800" b="1">
              <a:solidFill>
                <a:schemeClr val="lt1"/>
              </a:solidFill>
              <a:latin typeface="Bebas Neue"/>
              <a:ea typeface="Bebas Neue"/>
              <a:cs typeface="Bebas Neue"/>
              <a:sym typeface="Bebas Neue"/>
            </a:endParaRPr>
          </a:p>
        </p:txBody>
      </p:sp>
      <p:sp>
        <p:nvSpPr>
          <p:cNvPr id="147" name="Google Shape;147;p12"/>
          <p:cNvSpPr txBox="1"/>
          <p:nvPr/>
        </p:nvSpPr>
        <p:spPr>
          <a:xfrm>
            <a:off x="2234300" y="1899475"/>
            <a:ext cx="1254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latin typeface="Bebas Neue"/>
                <a:ea typeface="Bebas Neue"/>
                <a:cs typeface="Bebas Neue"/>
                <a:sym typeface="Bebas Neue"/>
              </a:rPr>
              <a:t>TITLE HERE</a:t>
            </a:r>
            <a:endParaRPr sz="1800" b="1">
              <a:solidFill>
                <a:schemeClr val="lt1"/>
              </a:solidFill>
              <a:latin typeface="Bebas Neue"/>
              <a:ea typeface="Bebas Neue"/>
              <a:cs typeface="Bebas Neue"/>
              <a:sym typeface="Bebas Neue"/>
            </a:endParaRPr>
          </a:p>
        </p:txBody>
      </p:sp>
      <p:sp>
        <p:nvSpPr>
          <p:cNvPr id="148" name="Google Shape;148;p12"/>
          <p:cNvSpPr txBox="1"/>
          <p:nvPr/>
        </p:nvSpPr>
        <p:spPr>
          <a:xfrm>
            <a:off x="3953100" y="1899475"/>
            <a:ext cx="1254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latin typeface="Bebas Neue"/>
                <a:ea typeface="Bebas Neue"/>
                <a:cs typeface="Bebas Neue"/>
                <a:sym typeface="Bebas Neue"/>
              </a:rPr>
              <a:t>TITLE HERE</a:t>
            </a:r>
            <a:endParaRPr sz="1800" b="1">
              <a:solidFill>
                <a:schemeClr val="lt1"/>
              </a:solidFill>
              <a:latin typeface="Bebas Neue"/>
              <a:ea typeface="Bebas Neue"/>
              <a:cs typeface="Bebas Neue"/>
              <a:sym typeface="Bebas Neue"/>
            </a:endParaRPr>
          </a:p>
        </p:txBody>
      </p:sp>
      <p:sp>
        <p:nvSpPr>
          <p:cNvPr id="149" name="Google Shape;149;p12"/>
          <p:cNvSpPr txBox="1"/>
          <p:nvPr/>
        </p:nvSpPr>
        <p:spPr>
          <a:xfrm>
            <a:off x="5655700" y="1899475"/>
            <a:ext cx="1254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latin typeface="Bebas Neue"/>
                <a:ea typeface="Bebas Neue"/>
                <a:cs typeface="Bebas Neue"/>
                <a:sym typeface="Bebas Neue"/>
              </a:rPr>
              <a:t>TITLE HERE</a:t>
            </a:r>
            <a:endParaRPr sz="1800" b="1">
              <a:solidFill>
                <a:schemeClr val="lt1"/>
              </a:solidFill>
              <a:latin typeface="Bebas Neue"/>
              <a:ea typeface="Bebas Neue"/>
              <a:cs typeface="Bebas Neue"/>
              <a:sym typeface="Bebas Neue"/>
            </a:endParaRPr>
          </a:p>
        </p:txBody>
      </p:sp>
      <p:sp>
        <p:nvSpPr>
          <p:cNvPr id="150" name="Google Shape;150;p12"/>
          <p:cNvSpPr txBox="1"/>
          <p:nvPr/>
        </p:nvSpPr>
        <p:spPr>
          <a:xfrm>
            <a:off x="7358300" y="1899475"/>
            <a:ext cx="1254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latin typeface="Bebas Neue"/>
                <a:ea typeface="Bebas Neue"/>
                <a:cs typeface="Bebas Neue"/>
                <a:sym typeface="Bebas Neue"/>
              </a:rPr>
              <a:t>TITLE HERE</a:t>
            </a:r>
            <a:endParaRPr sz="1800" b="1">
              <a:solidFill>
                <a:schemeClr val="lt1"/>
              </a:solidFill>
              <a:latin typeface="Bebas Neue"/>
              <a:ea typeface="Bebas Neue"/>
              <a:cs typeface="Bebas Neue"/>
              <a:sym typeface="Bebas Neue"/>
            </a:endParaRPr>
          </a:p>
        </p:txBody>
      </p:sp>
      <p:sp>
        <p:nvSpPr>
          <p:cNvPr id="151" name="Google Shape;151;p12"/>
          <p:cNvSpPr txBox="1"/>
          <p:nvPr/>
        </p:nvSpPr>
        <p:spPr>
          <a:xfrm>
            <a:off x="496875" y="2291125"/>
            <a:ext cx="1299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400"/>
              <a:buFont typeface="Calibri"/>
              <a:buNone/>
            </a:pPr>
            <a:r>
              <a:rPr lang="en" sz="900">
                <a:solidFill>
                  <a:schemeClr val="lt1"/>
                </a:solidFill>
                <a:latin typeface="Poppins"/>
                <a:ea typeface="Poppins"/>
                <a:cs typeface="Poppins"/>
                <a:sym typeface="Poppins"/>
              </a:rPr>
              <a:t>Insert objective (s) of this presentation</a:t>
            </a:r>
            <a:endParaRPr sz="900">
              <a:solidFill>
                <a:schemeClr val="lt1"/>
              </a:solidFill>
              <a:latin typeface="Calibri"/>
              <a:ea typeface="Calibri"/>
              <a:cs typeface="Calibri"/>
              <a:sym typeface="Calibri"/>
            </a:endParaRPr>
          </a:p>
          <a:p>
            <a:pPr marL="0" lvl="0" indent="0" algn="l" rtl="0">
              <a:spcBef>
                <a:spcPts val="0"/>
              </a:spcBef>
              <a:spcAft>
                <a:spcPts val="0"/>
              </a:spcAft>
              <a:buNone/>
            </a:pPr>
            <a:endParaRPr sz="900">
              <a:solidFill>
                <a:schemeClr val="lt1"/>
              </a:solidFill>
            </a:endParaRPr>
          </a:p>
        </p:txBody>
      </p:sp>
      <p:sp>
        <p:nvSpPr>
          <p:cNvPr id="152" name="Google Shape;152;p12"/>
          <p:cNvSpPr txBox="1"/>
          <p:nvPr/>
        </p:nvSpPr>
        <p:spPr>
          <a:xfrm>
            <a:off x="2211350" y="2291125"/>
            <a:ext cx="1299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lt1"/>
                </a:solidFill>
                <a:latin typeface="Poppins"/>
                <a:ea typeface="Poppins"/>
                <a:cs typeface="Poppins"/>
                <a:sym typeface="Poppins"/>
              </a:rPr>
              <a:t>Insert objective (s) of this presentation</a:t>
            </a:r>
            <a:endParaRPr sz="900">
              <a:solidFill>
                <a:schemeClr val="lt1"/>
              </a:solidFill>
              <a:latin typeface="Calibri"/>
              <a:ea typeface="Calibri"/>
              <a:cs typeface="Calibri"/>
              <a:sym typeface="Calibri"/>
            </a:endParaRPr>
          </a:p>
          <a:p>
            <a:pPr marL="0" lvl="0" indent="0" algn="l" rtl="0">
              <a:spcBef>
                <a:spcPts val="0"/>
              </a:spcBef>
              <a:spcAft>
                <a:spcPts val="0"/>
              </a:spcAft>
              <a:buNone/>
            </a:pPr>
            <a:endParaRPr sz="900">
              <a:solidFill>
                <a:schemeClr val="lt1"/>
              </a:solidFill>
            </a:endParaRPr>
          </a:p>
        </p:txBody>
      </p:sp>
      <p:sp>
        <p:nvSpPr>
          <p:cNvPr id="153" name="Google Shape;153;p12"/>
          <p:cNvSpPr txBox="1"/>
          <p:nvPr/>
        </p:nvSpPr>
        <p:spPr>
          <a:xfrm>
            <a:off x="3922050" y="2291125"/>
            <a:ext cx="1299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lt1"/>
                </a:solidFill>
                <a:latin typeface="Poppins"/>
                <a:ea typeface="Poppins"/>
                <a:cs typeface="Poppins"/>
                <a:sym typeface="Poppins"/>
              </a:rPr>
              <a:t>Insert objective (s) of this presentation</a:t>
            </a:r>
            <a:endParaRPr sz="900">
              <a:solidFill>
                <a:schemeClr val="lt1"/>
              </a:solidFill>
              <a:latin typeface="Calibri"/>
              <a:ea typeface="Calibri"/>
              <a:cs typeface="Calibri"/>
              <a:sym typeface="Calibri"/>
            </a:endParaRPr>
          </a:p>
          <a:p>
            <a:pPr marL="0" lvl="0" indent="0" algn="l" rtl="0">
              <a:spcBef>
                <a:spcPts val="0"/>
              </a:spcBef>
              <a:spcAft>
                <a:spcPts val="0"/>
              </a:spcAft>
              <a:buNone/>
            </a:pPr>
            <a:endParaRPr sz="900">
              <a:solidFill>
                <a:schemeClr val="lt1"/>
              </a:solidFill>
            </a:endParaRPr>
          </a:p>
        </p:txBody>
      </p:sp>
      <p:sp>
        <p:nvSpPr>
          <p:cNvPr id="154" name="Google Shape;154;p12"/>
          <p:cNvSpPr txBox="1"/>
          <p:nvPr/>
        </p:nvSpPr>
        <p:spPr>
          <a:xfrm>
            <a:off x="5632750" y="2291125"/>
            <a:ext cx="1299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lt1"/>
                </a:solidFill>
                <a:latin typeface="Poppins"/>
                <a:ea typeface="Poppins"/>
                <a:cs typeface="Poppins"/>
                <a:sym typeface="Poppins"/>
              </a:rPr>
              <a:t>Insert objective (s) of this presentation</a:t>
            </a:r>
            <a:endParaRPr sz="900">
              <a:solidFill>
                <a:schemeClr val="lt1"/>
              </a:solidFill>
              <a:latin typeface="Calibri"/>
              <a:ea typeface="Calibri"/>
              <a:cs typeface="Calibri"/>
              <a:sym typeface="Calibri"/>
            </a:endParaRPr>
          </a:p>
          <a:p>
            <a:pPr marL="0" lvl="0" indent="0" algn="l" rtl="0">
              <a:spcBef>
                <a:spcPts val="0"/>
              </a:spcBef>
              <a:spcAft>
                <a:spcPts val="0"/>
              </a:spcAft>
              <a:buNone/>
            </a:pPr>
            <a:endParaRPr sz="900">
              <a:solidFill>
                <a:schemeClr val="lt1"/>
              </a:solidFill>
            </a:endParaRPr>
          </a:p>
        </p:txBody>
      </p:sp>
      <p:sp>
        <p:nvSpPr>
          <p:cNvPr id="155" name="Google Shape;155;p12"/>
          <p:cNvSpPr txBox="1"/>
          <p:nvPr/>
        </p:nvSpPr>
        <p:spPr>
          <a:xfrm>
            <a:off x="7343450" y="2291125"/>
            <a:ext cx="1299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lt1"/>
                </a:solidFill>
                <a:latin typeface="Poppins"/>
                <a:ea typeface="Poppins"/>
                <a:cs typeface="Poppins"/>
                <a:sym typeface="Poppins"/>
              </a:rPr>
              <a:t>Insert objective (s) of this presentation</a:t>
            </a:r>
            <a:endParaRPr sz="900">
              <a:solidFill>
                <a:schemeClr val="lt1"/>
              </a:solidFill>
              <a:latin typeface="Calibri"/>
              <a:ea typeface="Calibri"/>
              <a:cs typeface="Calibri"/>
              <a:sym typeface="Calibri"/>
            </a:endParaRPr>
          </a:p>
          <a:p>
            <a:pPr marL="0" lvl="0" indent="0" algn="l" rtl="0">
              <a:spcBef>
                <a:spcPts val="0"/>
              </a:spcBef>
              <a:spcAft>
                <a:spcPts val="0"/>
              </a:spcAft>
              <a:buNone/>
            </a:pPr>
            <a:endParaRPr sz="900">
              <a:solidFill>
                <a:schemeClr val="lt1"/>
              </a:solidFill>
            </a:endParaRPr>
          </a:p>
        </p:txBody>
      </p:sp>
      <p:pic>
        <p:nvPicPr>
          <p:cNvPr id="156" name="Google Shape;156;p12"/>
          <p:cNvPicPr preferRelativeResize="0"/>
          <p:nvPr/>
        </p:nvPicPr>
        <p:blipFill>
          <a:blip r:embed="rId3">
            <a:alphaModFix/>
          </a:blip>
          <a:stretch>
            <a:fillRect/>
          </a:stretch>
        </p:blipFill>
        <p:spPr>
          <a:xfrm>
            <a:off x="8220775" y="45938"/>
            <a:ext cx="672174" cy="6721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Poppins"/>
              <a:buChar char="●"/>
              <a:defRPr sz="1800">
                <a:solidFill>
                  <a:schemeClr val="lt1"/>
                </a:solidFill>
                <a:latin typeface="Poppins"/>
                <a:ea typeface="Poppins"/>
                <a:cs typeface="Poppins"/>
                <a:sym typeface="Poppins"/>
              </a:defRPr>
            </a:lvl1pPr>
            <a:lvl2pPr marL="914400" lvl="1"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2pPr>
            <a:lvl3pPr marL="1371600" lvl="2"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3pPr>
            <a:lvl4pPr marL="1828800" lvl="3"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4pPr>
            <a:lvl5pPr marL="2286000" lvl="4"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5pPr>
            <a:lvl6pPr marL="2743200" lvl="5"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6pPr>
            <a:lvl7pPr marL="3200400" lvl="6"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7pPr>
            <a:lvl8pPr marL="3657600" lvl="7" indent="-317500">
              <a:lnSpc>
                <a:spcPct val="115000"/>
              </a:lnSpc>
              <a:spcBef>
                <a:spcPts val="1600"/>
              </a:spcBef>
              <a:spcAft>
                <a:spcPts val="0"/>
              </a:spcAft>
              <a:buClr>
                <a:schemeClr val="lt1"/>
              </a:buClr>
              <a:buSzPts val="1400"/>
              <a:buFont typeface="Poppins"/>
              <a:buChar char="○"/>
              <a:defRPr>
                <a:solidFill>
                  <a:schemeClr val="lt1"/>
                </a:solidFill>
                <a:latin typeface="Poppins"/>
                <a:ea typeface="Poppins"/>
                <a:cs typeface="Poppins"/>
                <a:sym typeface="Poppins"/>
              </a:defRPr>
            </a:lvl8pPr>
            <a:lvl9pPr marL="4114800" lvl="8" indent="-317500">
              <a:lnSpc>
                <a:spcPct val="115000"/>
              </a:lnSpc>
              <a:spcBef>
                <a:spcPts val="1600"/>
              </a:spcBef>
              <a:spcAft>
                <a:spcPts val="1600"/>
              </a:spcAft>
              <a:buClr>
                <a:schemeClr val="lt1"/>
              </a:buClr>
              <a:buSzPts val="1400"/>
              <a:buFont typeface="Poppins"/>
              <a:buChar char="■"/>
              <a:defRPr>
                <a:solidFill>
                  <a:schemeClr val="lt1"/>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536458" y="4749892"/>
            <a:ext cx="548700" cy="393600"/>
          </a:xfrm>
          <a:prstGeom prst="rect">
            <a:avLst/>
          </a:prstGeom>
          <a:noFill/>
          <a:ln>
            <a:noFill/>
          </a:ln>
        </p:spPr>
        <p:txBody>
          <a:bodyPr spcFirstLastPara="1" wrap="square" lIns="91425" tIns="91425" rIns="91425" bIns="91425" anchor="ctr" anchorCtr="0">
            <a:noAutofit/>
          </a:bodyPr>
          <a:lstStyle>
            <a:lvl1pPr lvl="0" algn="r">
              <a:buNone/>
              <a:defRPr b="1">
                <a:solidFill>
                  <a:schemeClr val="dk2"/>
                </a:solidFill>
                <a:latin typeface="Impact"/>
                <a:ea typeface="Impact"/>
                <a:cs typeface="Impact"/>
                <a:sym typeface="Impact"/>
              </a:defRPr>
            </a:lvl1pPr>
            <a:lvl2pPr lvl="1" algn="r">
              <a:buNone/>
              <a:defRPr b="1">
                <a:solidFill>
                  <a:schemeClr val="dk2"/>
                </a:solidFill>
                <a:latin typeface="Impact"/>
                <a:ea typeface="Impact"/>
                <a:cs typeface="Impact"/>
                <a:sym typeface="Impact"/>
              </a:defRPr>
            </a:lvl2pPr>
            <a:lvl3pPr lvl="2" algn="r">
              <a:buNone/>
              <a:defRPr b="1">
                <a:solidFill>
                  <a:schemeClr val="dk2"/>
                </a:solidFill>
                <a:latin typeface="Impact"/>
                <a:ea typeface="Impact"/>
                <a:cs typeface="Impact"/>
                <a:sym typeface="Impact"/>
              </a:defRPr>
            </a:lvl3pPr>
            <a:lvl4pPr lvl="3" algn="r">
              <a:buNone/>
              <a:defRPr b="1">
                <a:solidFill>
                  <a:schemeClr val="dk2"/>
                </a:solidFill>
                <a:latin typeface="Impact"/>
                <a:ea typeface="Impact"/>
                <a:cs typeface="Impact"/>
                <a:sym typeface="Impact"/>
              </a:defRPr>
            </a:lvl4pPr>
            <a:lvl5pPr lvl="4" algn="r">
              <a:buNone/>
              <a:defRPr b="1">
                <a:solidFill>
                  <a:schemeClr val="dk2"/>
                </a:solidFill>
                <a:latin typeface="Impact"/>
                <a:ea typeface="Impact"/>
                <a:cs typeface="Impact"/>
                <a:sym typeface="Impact"/>
              </a:defRPr>
            </a:lvl5pPr>
            <a:lvl6pPr lvl="5" algn="r">
              <a:buNone/>
              <a:defRPr b="1">
                <a:solidFill>
                  <a:schemeClr val="dk2"/>
                </a:solidFill>
                <a:latin typeface="Impact"/>
                <a:ea typeface="Impact"/>
                <a:cs typeface="Impact"/>
                <a:sym typeface="Impact"/>
              </a:defRPr>
            </a:lvl6pPr>
            <a:lvl7pPr lvl="6" algn="r">
              <a:buNone/>
              <a:defRPr b="1">
                <a:solidFill>
                  <a:schemeClr val="dk2"/>
                </a:solidFill>
                <a:latin typeface="Impact"/>
                <a:ea typeface="Impact"/>
                <a:cs typeface="Impact"/>
                <a:sym typeface="Impact"/>
              </a:defRPr>
            </a:lvl7pPr>
            <a:lvl8pPr lvl="7" algn="r">
              <a:buNone/>
              <a:defRPr b="1">
                <a:solidFill>
                  <a:schemeClr val="dk2"/>
                </a:solidFill>
                <a:latin typeface="Impact"/>
                <a:ea typeface="Impact"/>
                <a:cs typeface="Impact"/>
                <a:sym typeface="Impact"/>
              </a:defRPr>
            </a:lvl8pPr>
            <a:lvl9pPr lvl="8" algn="r">
              <a:buNone/>
              <a:defRPr b="1">
                <a:solidFill>
                  <a:schemeClr val="dk2"/>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20"/>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223" name="Google Shape;223;p20"/>
          <p:cNvSpPr txBox="1"/>
          <p:nvPr/>
        </p:nvSpPr>
        <p:spPr>
          <a:xfrm>
            <a:off x="4340058" y="600442"/>
            <a:ext cx="4196400" cy="1894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5200" dirty="0">
                <a:solidFill>
                  <a:srgbClr val="FFCB00"/>
                </a:solidFill>
                <a:latin typeface="Bebas Neue"/>
                <a:ea typeface="Bebas Neue"/>
                <a:cs typeface="Bebas Neue"/>
                <a:sym typeface="Bebas Neue"/>
              </a:rPr>
              <a:t>So You have ev buses on the way;</a:t>
            </a:r>
          </a:p>
          <a:p>
            <a:pPr marL="0" lvl="0" indent="0" algn="l" rtl="0">
              <a:lnSpc>
                <a:spcPct val="80000"/>
              </a:lnSpc>
              <a:spcBef>
                <a:spcPts val="0"/>
              </a:spcBef>
              <a:spcAft>
                <a:spcPts val="0"/>
              </a:spcAft>
              <a:buNone/>
            </a:pPr>
            <a:r>
              <a:rPr lang="en" sz="5200" dirty="0">
                <a:solidFill>
                  <a:srgbClr val="FFFFFF"/>
                </a:solidFill>
                <a:latin typeface="Bebas Neue"/>
                <a:ea typeface="Bebas Neue"/>
                <a:cs typeface="Bebas Neue"/>
                <a:sym typeface="Bebas Neue"/>
              </a:rPr>
              <a:t>what should be done next</a:t>
            </a:r>
            <a:endParaRPr sz="5200" dirty="0">
              <a:solidFill>
                <a:srgbClr val="FFFFFF"/>
              </a:solidFill>
              <a:latin typeface="Bebas Neue"/>
              <a:ea typeface="Bebas Neue"/>
              <a:cs typeface="Bebas Neue"/>
              <a:sym typeface="Bebas Neue"/>
            </a:endParaRPr>
          </a:p>
        </p:txBody>
      </p:sp>
      <p:pic>
        <p:nvPicPr>
          <p:cNvPr id="224" name="Google Shape;224;p20"/>
          <p:cNvPicPr preferRelativeResize="0"/>
          <p:nvPr/>
        </p:nvPicPr>
        <p:blipFill>
          <a:blip r:embed="rId4">
            <a:alphaModFix/>
          </a:blip>
          <a:stretch>
            <a:fillRect/>
          </a:stretch>
        </p:blipFill>
        <p:spPr>
          <a:xfrm>
            <a:off x="281688" y="503850"/>
            <a:ext cx="3828500" cy="3828449"/>
          </a:xfrm>
          <a:prstGeom prst="rect">
            <a:avLst/>
          </a:prstGeom>
          <a:noFill/>
          <a:ln>
            <a:noFill/>
          </a:ln>
        </p:spPr>
      </p:pic>
      <p:sp>
        <p:nvSpPr>
          <p:cNvPr id="2" name="TextBox 1">
            <a:extLst>
              <a:ext uri="{FF2B5EF4-FFF2-40B4-BE49-F238E27FC236}">
                <a16:creationId xmlns:a16="http://schemas.microsoft.com/office/drawing/2014/main" id="{4BF98931-6C95-4767-9304-4EB7ECF9CB31}"/>
              </a:ext>
            </a:extLst>
          </p:cNvPr>
          <p:cNvSpPr txBox="1"/>
          <p:nvPr/>
        </p:nvSpPr>
        <p:spPr>
          <a:xfrm>
            <a:off x="4110188" y="3032760"/>
            <a:ext cx="4287840" cy="1242060"/>
          </a:xfrm>
          <a:prstGeom prst="rect">
            <a:avLst/>
          </a:prstGeom>
          <a:noFill/>
        </p:spPr>
        <p:txBody>
          <a:bodyPr wrap="square" rtlCol="0">
            <a:spAutoFit/>
          </a:bodyPr>
          <a:lstStyle/>
          <a:p>
            <a:pPr marL="0" lvl="0" indent="0" algn="ctr" rtl="0">
              <a:spcBef>
                <a:spcPts val="0"/>
              </a:spcBef>
              <a:spcAft>
                <a:spcPts val="0"/>
              </a:spcAft>
              <a:buNone/>
            </a:pPr>
            <a:r>
              <a:rPr lang="en-US" sz="1600" dirty="0">
                <a:solidFill>
                  <a:srgbClr val="FFCB00"/>
                </a:solidFill>
                <a:latin typeface="Poppins Black"/>
                <a:ea typeface="Poppins Black"/>
                <a:cs typeface="Poppins Black"/>
                <a:sym typeface="Poppins Black"/>
              </a:rPr>
              <a:t>2023 CASTO School Transportation Business Management Forum </a:t>
            </a:r>
          </a:p>
          <a:p>
            <a:pPr marL="0" lvl="0" indent="0" algn="ctr" rtl="0">
              <a:spcBef>
                <a:spcPts val="0"/>
              </a:spcBef>
              <a:spcAft>
                <a:spcPts val="0"/>
              </a:spcAft>
              <a:buNone/>
            </a:pPr>
            <a:r>
              <a:rPr lang="en-US" dirty="0">
                <a:solidFill>
                  <a:srgbClr val="FFFFFF"/>
                </a:solidFill>
                <a:latin typeface="Poppins"/>
                <a:ea typeface="Poppins"/>
                <a:cs typeface="Poppins"/>
                <a:sym typeface="Poppins"/>
              </a:rPr>
              <a:t>Jim Burleson</a:t>
            </a:r>
            <a:endParaRPr lang="en-US" sz="1400" dirty="0">
              <a:solidFill>
                <a:srgbClr val="FFFFFF"/>
              </a:solidFill>
              <a:latin typeface="Poppins"/>
              <a:ea typeface="Poppins"/>
              <a:cs typeface="Poppins"/>
              <a:sym typeface="Poppins"/>
            </a:endParaRPr>
          </a:p>
          <a:p>
            <a:pPr marL="0" lvl="0" indent="0" algn="ctr" rtl="0">
              <a:spcBef>
                <a:spcPts val="0"/>
              </a:spcBef>
              <a:spcAft>
                <a:spcPts val="0"/>
              </a:spcAft>
              <a:buNone/>
            </a:pPr>
            <a:r>
              <a:rPr lang="en-US" sz="1300" dirty="0" err="1">
                <a:solidFill>
                  <a:srgbClr val="FFFFFF"/>
                </a:solidFill>
                <a:latin typeface="Poppins Black"/>
                <a:ea typeface="Poppins Black"/>
                <a:cs typeface="Poppins Black"/>
                <a:sym typeface="Poppins Black"/>
              </a:rPr>
              <a:t>Execuitive</a:t>
            </a:r>
            <a:r>
              <a:rPr lang="en-US" sz="1300" dirty="0">
                <a:solidFill>
                  <a:srgbClr val="FFFFFF"/>
                </a:solidFill>
                <a:latin typeface="Poppins Black"/>
                <a:ea typeface="Poppins Black"/>
                <a:cs typeface="Poppins Black"/>
                <a:sym typeface="Poppins Black"/>
              </a:rPr>
              <a:t> Director of Transportation </a:t>
            </a:r>
          </a:p>
          <a:p>
            <a:pPr marL="0" lvl="0" indent="0" algn="ctr" rtl="0">
              <a:spcBef>
                <a:spcPts val="0"/>
              </a:spcBef>
              <a:spcAft>
                <a:spcPts val="0"/>
              </a:spcAft>
              <a:buNone/>
            </a:pPr>
            <a:r>
              <a:rPr lang="en-US" dirty="0">
                <a:solidFill>
                  <a:srgbClr val="FFFFFF"/>
                </a:solidFill>
                <a:latin typeface="Poppins"/>
                <a:ea typeface="Poppins"/>
                <a:cs typeface="Poppins"/>
                <a:sym typeface="Poppins"/>
              </a:rPr>
              <a:t>October 12, 2023</a:t>
            </a:r>
            <a:endParaRPr lang="en-US" sz="1400" dirty="0">
              <a:solidFill>
                <a:srgbClr val="FFFFFF"/>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5"/>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398" name="Google Shape;398;p35"/>
          <p:cNvPicPr preferRelativeResize="0"/>
          <p:nvPr/>
        </p:nvPicPr>
        <p:blipFill>
          <a:blip r:embed="rId3">
            <a:alphaModFix amt="50000"/>
          </a:blip>
          <a:stretch>
            <a:fillRect/>
          </a:stretch>
        </p:blipFill>
        <p:spPr>
          <a:xfrm>
            <a:off x="7925350" y="108628"/>
            <a:ext cx="1005102" cy="393600"/>
          </a:xfrm>
          <a:prstGeom prst="rect">
            <a:avLst/>
          </a:prstGeom>
          <a:noFill/>
          <a:ln>
            <a:noFill/>
          </a:ln>
        </p:spPr>
      </p:pic>
      <p:sp>
        <p:nvSpPr>
          <p:cNvPr id="399" name="Google Shape;399;p35"/>
          <p:cNvSpPr txBox="1"/>
          <p:nvPr/>
        </p:nvSpPr>
        <p:spPr>
          <a:xfrm>
            <a:off x="21325" y="10925"/>
            <a:ext cx="79551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5000" dirty="0">
                <a:solidFill>
                  <a:srgbClr val="FFCB00"/>
                </a:solidFill>
                <a:latin typeface="Bebas Neue"/>
                <a:ea typeface="Bebas Neue"/>
                <a:cs typeface="Bebas Neue"/>
                <a:sym typeface="Bebas Neue"/>
              </a:rPr>
              <a:t>CHARGING BASICS</a:t>
            </a:r>
            <a:endParaRPr sz="5000" dirty="0">
              <a:solidFill>
                <a:srgbClr val="FFCB00"/>
              </a:solidFill>
              <a:latin typeface="Bebas Neue"/>
              <a:ea typeface="Bebas Neue"/>
              <a:cs typeface="Bebas Neue"/>
              <a:sym typeface="Bebas Neue"/>
            </a:endParaRPr>
          </a:p>
        </p:txBody>
      </p:sp>
      <p:sp>
        <p:nvSpPr>
          <p:cNvPr id="402" name="Google Shape;402;p35"/>
          <p:cNvSpPr txBox="1"/>
          <p:nvPr/>
        </p:nvSpPr>
        <p:spPr>
          <a:xfrm>
            <a:off x="188275" y="632125"/>
            <a:ext cx="8788800" cy="4031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solidFill>
                  <a:schemeClr val="dk1"/>
                </a:solidFill>
                <a:latin typeface="Poppins"/>
                <a:ea typeface="Poppins"/>
                <a:cs typeface="Poppins"/>
                <a:sym typeface="Poppins"/>
              </a:rPr>
              <a:t>LEARN, ORGANIZE, THEN EXECUTE WITH CONFIDENCE  </a:t>
            </a:r>
            <a:endParaRPr sz="1600" b="1" dirty="0">
              <a:solidFill>
                <a:schemeClr val="dk1"/>
              </a:solidFill>
              <a:latin typeface="Poppins"/>
              <a:ea typeface="Poppins"/>
              <a:cs typeface="Poppins"/>
              <a:sym typeface="Poppins"/>
            </a:endParaRPr>
          </a:p>
          <a:p>
            <a:pPr marL="285750" lvl="0" indent="-285750" algn="l" rtl="0">
              <a:spcBef>
                <a:spcPts val="0"/>
              </a:spcBef>
              <a:spcAft>
                <a:spcPts val="0"/>
              </a:spcAft>
              <a:buFont typeface="Arial" panose="020B0604020202020204" pitchFamily="34" charset="0"/>
              <a:buChar char="•"/>
            </a:pPr>
            <a:r>
              <a:rPr lang="en-US" dirty="0">
                <a:solidFill>
                  <a:schemeClr val="dk1"/>
                </a:solidFill>
                <a:latin typeface="Poppins"/>
                <a:ea typeface="Poppins"/>
                <a:cs typeface="Poppins"/>
                <a:sym typeface="Poppins"/>
              </a:rPr>
              <a:t>KNOW YOUR INDIVIDUAL ROUTE MILEAGES, TIMES, RIDERSHIP, TERRAIN, DRIVERS</a:t>
            </a:r>
          </a:p>
          <a:p>
            <a:pPr marL="285750" lvl="0" indent="-285750" algn="l" rtl="0">
              <a:spcBef>
                <a:spcPts val="0"/>
              </a:spcBef>
              <a:spcAft>
                <a:spcPts val="0"/>
              </a:spcAft>
              <a:buFont typeface="Arial" panose="020B0604020202020204" pitchFamily="34" charset="0"/>
              <a:buChar char="•"/>
            </a:pPr>
            <a:r>
              <a:rPr lang="en-US" dirty="0">
                <a:solidFill>
                  <a:schemeClr val="dk1"/>
                </a:solidFill>
                <a:latin typeface="Poppins"/>
                <a:ea typeface="Poppins"/>
                <a:cs typeface="Poppins"/>
                <a:sym typeface="Poppins"/>
              </a:rPr>
              <a:t>KNOW YOUR EV BUS BATTERY CAPACITY, RANGE, STUDENT CAPACITY, CHARGING PORT LOCATIONS, ESTIMATED kW’s PER MILE, LOCAL WEATHER CONDITIONS</a:t>
            </a:r>
          </a:p>
          <a:p>
            <a:pPr marL="285750" lvl="0" indent="-285750" algn="l" rtl="0">
              <a:spcBef>
                <a:spcPts val="0"/>
              </a:spcBef>
              <a:spcAft>
                <a:spcPts val="0"/>
              </a:spcAft>
              <a:buFont typeface="Arial" panose="020B0604020202020204" pitchFamily="34" charset="0"/>
              <a:buChar char="•"/>
            </a:pPr>
            <a:r>
              <a:rPr lang="en-US" dirty="0">
                <a:solidFill>
                  <a:schemeClr val="dk1"/>
                </a:solidFill>
                <a:latin typeface="Poppins"/>
                <a:ea typeface="Poppins"/>
                <a:cs typeface="Poppins"/>
                <a:sym typeface="Poppins"/>
              </a:rPr>
              <a:t>FAMILIARIZE YOURSELF WITH YOUR CHARGING SOFTWARE PRIOR TO BUSES ARRIVING, DON’T BE AFRAID TO MAKE SPECIAL REQUESTS TO FIT YOUR DEPARTMENTS NEEDS, COMPLETE DATA ENTRY </a:t>
            </a:r>
          </a:p>
          <a:p>
            <a:pPr marL="285750" lvl="0" indent="-285750" algn="l" rtl="0">
              <a:spcBef>
                <a:spcPts val="0"/>
              </a:spcBef>
              <a:spcAft>
                <a:spcPts val="0"/>
              </a:spcAft>
              <a:buFont typeface="Arial" panose="020B0604020202020204" pitchFamily="34" charset="0"/>
              <a:buChar char="•"/>
            </a:pPr>
            <a:r>
              <a:rPr lang="en-US" dirty="0">
                <a:solidFill>
                  <a:schemeClr val="dk1"/>
                </a:solidFill>
                <a:latin typeface="Poppins"/>
                <a:ea typeface="Poppins"/>
                <a:cs typeface="Poppins"/>
                <a:sym typeface="Poppins"/>
              </a:rPr>
              <a:t>COLLABORATE WITH YOUR LOCAL UTILITY, TALK FREQUENTLY, BUILD EXCITEMNET AROUND YOUR PROJECT, KNOW UTILITY TIERS, RATE STRUCTURES BY TIME OF DAY, KNOW YOUR LOAD LIMIT, MAKE SURE YOUR CHARGING INFRASTRUCTURE IS DESIGNED TO MEET ALL OF YOUR UTILITY NEEDS.</a:t>
            </a:r>
          </a:p>
          <a:p>
            <a:pPr lvl="0" algn="l" rtl="0">
              <a:spcBef>
                <a:spcPts val="0"/>
              </a:spcBef>
              <a:spcAft>
                <a:spcPts val="0"/>
              </a:spcAft>
            </a:pPr>
            <a:endParaRPr dirty="0">
              <a:solidFill>
                <a:schemeClr val="dk1"/>
              </a:solidFill>
              <a:latin typeface="Poppins"/>
              <a:ea typeface="Poppins"/>
              <a:cs typeface="Poppins"/>
              <a:sym typeface="Poppins"/>
            </a:endParaRPr>
          </a:p>
          <a:p>
            <a:r>
              <a:rPr lang="en-US" sz="1600" b="1" dirty="0">
                <a:solidFill>
                  <a:schemeClr val="dk1"/>
                </a:solidFill>
                <a:latin typeface="Poppins"/>
                <a:ea typeface="Poppins"/>
                <a:cs typeface="Poppins"/>
                <a:sym typeface="Poppins"/>
              </a:rPr>
              <a:t>BUILD AN EFFICIENT AND COST EFFECTIVE CHARGING SCHEDULE</a:t>
            </a:r>
          </a:p>
          <a:p>
            <a:pPr marL="285750" indent="-285750">
              <a:buFont typeface="Arial" panose="020B0604020202020204" pitchFamily="34" charset="0"/>
              <a:buChar char="•"/>
            </a:pPr>
            <a:r>
              <a:rPr lang="en-US" sz="1600" b="1" dirty="0">
                <a:solidFill>
                  <a:schemeClr val="dk1"/>
                </a:solidFill>
                <a:latin typeface="Poppins"/>
                <a:ea typeface="Poppins"/>
                <a:cs typeface="Poppins"/>
                <a:sym typeface="Poppins"/>
              </a:rPr>
              <a:t> </a:t>
            </a:r>
            <a:r>
              <a:rPr lang="en-US" dirty="0">
                <a:solidFill>
                  <a:schemeClr val="dk1"/>
                </a:solidFill>
                <a:latin typeface="Poppins"/>
                <a:ea typeface="Poppins"/>
                <a:cs typeface="Poppins"/>
                <a:sym typeface="Poppins"/>
              </a:rPr>
              <a:t>FIT SCHEDULED CHARGING IN YOUR OFF-PEAK HOURS </a:t>
            </a:r>
          </a:p>
          <a:p>
            <a:pPr marL="285750" indent="-285750">
              <a:buFont typeface="Arial" panose="020B0604020202020204" pitchFamily="34" charset="0"/>
              <a:buChar char="•"/>
            </a:pPr>
            <a:r>
              <a:rPr lang="en-US" dirty="0">
                <a:solidFill>
                  <a:schemeClr val="dk1"/>
                </a:solidFill>
                <a:latin typeface="Poppins"/>
                <a:ea typeface="Poppins"/>
                <a:cs typeface="Poppins"/>
                <a:sym typeface="Poppins"/>
              </a:rPr>
              <a:t>LOOK TO MAXIMIZE SUPER OFF-PEAK HOURS IN THE FALL AND WINTER</a:t>
            </a:r>
          </a:p>
          <a:p>
            <a:pPr marL="285750" indent="-285750">
              <a:buFont typeface="Arial" panose="020B0604020202020204" pitchFamily="34" charset="0"/>
              <a:buChar char="•"/>
            </a:pPr>
            <a:r>
              <a:rPr lang="en-US" dirty="0">
                <a:solidFill>
                  <a:schemeClr val="dk1"/>
                </a:solidFill>
                <a:latin typeface="Poppins"/>
                <a:ea typeface="Poppins"/>
                <a:cs typeface="Poppins"/>
                <a:sym typeface="Poppins"/>
              </a:rPr>
              <a:t>BE PREPARED TO MONITOR YOUR FIRST FEW MONTHS CLOSELY TO ENSURE BUSES ARE READY TO GO EACH MORNING! THIS IS CRUCIAL FOR THE SUCCESS OF YOUR PROJECT, BE ENGAGED. </a:t>
            </a:r>
          </a:p>
          <a:p>
            <a:endParaRPr lang="en-US" sz="1600" b="1" dirty="0">
              <a:solidFill>
                <a:schemeClr val="dk1"/>
              </a:solidFill>
              <a:latin typeface="Poppins"/>
              <a:ea typeface="Poppins"/>
              <a:cs typeface="Poppins"/>
              <a:sym typeface="Poppins"/>
            </a:endParaRPr>
          </a:p>
          <a:p>
            <a:pPr marL="0" lvl="0" indent="0" algn="l" rtl="0">
              <a:spcBef>
                <a:spcPts val="0"/>
              </a:spcBef>
              <a:spcAft>
                <a:spcPts val="0"/>
              </a:spcAft>
              <a:buNone/>
            </a:pPr>
            <a:endParaRPr sz="1800" dirty="0">
              <a:solidFill>
                <a:schemeClr val="dk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2"/>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368" name="Google Shape;368;p32"/>
          <p:cNvSpPr txBox="1"/>
          <p:nvPr/>
        </p:nvSpPr>
        <p:spPr>
          <a:xfrm>
            <a:off x="171925" y="23875"/>
            <a:ext cx="87669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600" dirty="0">
                <a:solidFill>
                  <a:schemeClr val="lt1"/>
                </a:solidFill>
                <a:latin typeface="Bebas Neue"/>
                <a:ea typeface="Bebas Neue"/>
                <a:cs typeface="Bebas Neue"/>
                <a:sym typeface="Bebas Neue"/>
              </a:rPr>
              <a:t>COMPLICATIONS &amp; CHALLENGES</a:t>
            </a:r>
            <a:endParaRPr dirty="0">
              <a:solidFill>
                <a:schemeClr val="dk1"/>
              </a:solidFill>
              <a:highlight>
                <a:srgbClr val="FF0000"/>
              </a:highlight>
            </a:endParaRPr>
          </a:p>
          <a:p>
            <a:pPr marL="0" lvl="0" indent="0" algn="l" rtl="0">
              <a:spcBef>
                <a:spcPts val="0"/>
              </a:spcBef>
              <a:spcAft>
                <a:spcPts val="0"/>
              </a:spcAft>
              <a:buNone/>
            </a:pPr>
            <a:endParaRPr sz="3600" dirty="0">
              <a:solidFill>
                <a:schemeClr val="lt1"/>
              </a:solidFill>
              <a:latin typeface="Bebas Neue"/>
              <a:ea typeface="Bebas Neue"/>
              <a:cs typeface="Bebas Neue"/>
              <a:sym typeface="Bebas Neue"/>
            </a:endParaRPr>
          </a:p>
        </p:txBody>
      </p:sp>
      <p:sp>
        <p:nvSpPr>
          <p:cNvPr id="370" name="Google Shape;370;p32"/>
          <p:cNvSpPr txBox="1"/>
          <p:nvPr/>
        </p:nvSpPr>
        <p:spPr>
          <a:xfrm>
            <a:off x="171925" y="1224475"/>
            <a:ext cx="4900500" cy="178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endParaRPr sz="1500" b="1">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endParaRPr sz="1500">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endParaRPr sz="1500" b="1">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endParaRPr sz="1500">
              <a:solidFill>
                <a:srgbClr val="FFCB00"/>
              </a:solidFill>
              <a:latin typeface="Poppins"/>
              <a:ea typeface="Poppins"/>
              <a:cs typeface="Poppins"/>
              <a:sym typeface="Poppins"/>
            </a:endParaRPr>
          </a:p>
          <a:p>
            <a:pPr marL="0" lvl="0" indent="0" algn="l" rtl="0">
              <a:lnSpc>
                <a:spcPct val="115000"/>
              </a:lnSpc>
              <a:spcBef>
                <a:spcPts val="600"/>
              </a:spcBef>
              <a:spcAft>
                <a:spcPts val="600"/>
              </a:spcAft>
              <a:buClr>
                <a:schemeClr val="dk1"/>
              </a:buClr>
              <a:buSzPts val="1100"/>
              <a:buFont typeface="Arial"/>
              <a:buNone/>
            </a:pPr>
            <a:endParaRPr sz="1500" b="1">
              <a:solidFill>
                <a:srgbClr val="FFCB00"/>
              </a:solidFill>
              <a:latin typeface="Poppins"/>
              <a:ea typeface="Poppins"/>
              <a:cs typeface="Poppins"/>
              <a:sym typeface="Poppins"/>
            </a:endParaRPr>
          </a:p>
        </p:txBody>
      </p:sp>
      <p:sp>
        <p:nvSpPr>
          <p:cNvPr id="372" name="Google Shape;372;p32"/>
          <p:cNvSpPr txBox="1"/>
          <p:nvPr/>
        </p:nvSpPr>
        <p:spPr>
          <a:xfrm>
            <a:off x="321067" y="974132"/>
            <a:ext cx="4090500" cy="358402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 sz="1500" b="1" dirty="0">
                <a:solidFill>
                  <a:srgbClr val="FFCB00"/>
                </a:solidFill>
                <a:latin typeface="Poppins"/>
                <a:ea typeface="Poppins"/>
                <a:cs typeface="Poppins"/>
                <a:sym typeface="Poppins"/>
              </a:rPr>
              <a:t>LESS THAN EXCITED….</a:t>
            </a:r>
            <a:br>
              <a:rPr lang="en" sz="1500" b="1" dirty="0">
                <a:solidFill>
                  <a:srgbClr val="FFCB00"/>
                </a:solidFill>
                <a:latin typeface="Poppins"/>
                <a:ea typeface="Poppins"/>
                <a:cs typeface="Poppins"/>
                <a:sym typeface="Poppins"/>
              </a:rPr>
            </a:br>
            <a:r>
              <a:rPr lang="en" sz="1300" dirty="0">
                <a:solidFill>
                  <a:schemeClr val="lt1"/>
                </a:solidFill>
                <a:latin typeface="Poppins"/>
                <a:ea typeface="Poppins"/>
                <a:cs typeface="Poppins"/>
                <a:sym typeface="Poppins"/>
              </a:rPr>
              <a:t>THERE WILL BE THOSE RELUCTANT TO EMBRACE NEW TECHNOLOGY, POLITICAL VIEWS, YARD TALK</a:t>
            </a:r>
            <a:endParaRPr lang="en-US" sz="1300" dirty="0">
              <a:solidFill>
                <a:schemeClr val="lt1"/>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r>
              <a:rPr lang="en-US" sz="1500" b="1" dirty="0">
                <a:solidFill>
                  <a:srgbClr val="FFCB00"/>
                </a:solidFill>
                <a:latin typeface="Poppins"/>
                <a:ea typeface="Poppins"/>
                <a:cs typeface="Poppins"/>
                <a:sym typeface="Poppins"/>
              </a:rPr>
              <a:t>ADDITIONAL TRAINING HOURS</a:t>
            </a:r>
            <a:br>
              <a:rPr lang="en-US" sz="1500" b="1" dirty="0">
                <a:solidFill>
                  <a:srgbClr val="FFCB00"/>
                </a:solidFill>
                <a:latin typeface="Poppins"/>
                <a:ea typeface="Poppins"/>
                <a:cs typeface="Poppins"/>
                <a:sym typeface="Poppins"/>
              </a:rPr>
            </a:br>
            <a:r>
              <a:rPr lang="en-US" sz="1300" dirty="0">
                <a:solidFill>
                  <a:schemeClr val="lt1"/>
                </a:solidFill>
                <a:latin typeface="Poppins"/>
                <a:ea typeface="Poppins"/>
                <a:cs typeface="Poppins"/>
                <a:sym typeface="Poppins"/>
              </a:rPr>
              <a:t>PROFICIENCIES, PRE-TRIPS, DRIVER COMFORT </a:t>
            </a:r>
            <a:endParaRPr lang="en-US" sz="1500" b="1" dirty="0">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r>
              <a:rPr lang="en" sz="1500" b="1" dirty="0">
                <a:solidFill>
                  <a:srgbClr val="FFCB00"/>
                </a:solidFill>
                <a:latin typeface="Poppins"/>
                <a:ea typeface="Poppins"/>
                <a:cs typeface="Poppins"/>
                <a:sym typeface="Poppins"/>
              </a:rPr>
              <a:t>NEW TECHNOLGY </a:t>
            </a:r>
            <a:br>
              <a:rPr lang="en" sz="1500" b="1" dirty="0">
                <a:solidFill>
                  <a:srgbClr val="FFCB00"/>
                </a:solidFill>
                <a:latin typeface="Poppins"/>
                <a:ea typeface="Poppins"/>
                <a:cs typeface="Poppins"/>
                <a:sym typeface="Poppins"/>
              </a:rPr>
            </a:br>
            <a:r>
              <a:rPr lang="en" sz="1300" dirty="0">
                <a:solidFill>
                  <a:schemeClr val="lt1"/>
                </a:solidFill>
                <a:latin typeface="Poppins"/>
                <a:ea typeface="Poppins"/>
                <a:cs typeface="Poppins"/>
                <a:sym typeface="Poppins"/>
              </a:rPr>
              <a:t>SOFTWARE LEARNING CURVES, MECHANICAL FALIURES, CHARGING STATION WOES, INCREASED REPAIR TIMELINES, LENGTHY EQUIPMENT DIAGNOSTICS, UNEXPCTED COSTS</a:t>
            </a:r>
            <a:endParaRPr sz="1300" dirty="0">
              <a:solidFill>
                <a:schemeClr val="lt1"/>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endParaRPr sz="1500" b="1" dirty="0">
              <a:solidFill>
                <a:srgbClr val="FFCB00"/>
              </a:solidFill>
              <a:latin typeface="Poppins"/>
              <a:ea typeface="Poppins"/>
              <a:cs typeface="Poppins"/>
              <a:sym typeface="Poppins"/>
            </a:endParaRPr>
          </a:p>
          <a:p>
            <a:pPr marL="0" lvl="0" indent="0" algn="l" rtl="0">
              <a:lnSpc>
                <a:spcPct val="115000"/>
              </a:lnSpc>
              <a:spcBef>
                <a:spcPts val="600"/>
              </a:spcBef>
              <a:spcAft>
                <a:spcPts val="600"/>
              </a:spcAft>
              <a:buClr>
                <a:schemeClr val="dk1"/>
              </a:buClr>
              <a:buSzPts val="1100"/>
              <a:buFont typeface="Arial"/>
              <a:buNone/>
            </a:pPr>
            <a:endParaRPr sz="1500" b="1" dirty="0">
              <a:solidFill>
                <a:srgbClr val="FFCB00"/>
              </a:solidFill>
              <a:latin typeface="Poppins"/>
              <a:ea typeface="Poppins"/>
              <a:cs typeface="Poppins"/>
              <a:sym typeface="Poppins"/>
            </a:endParaRPr>
          </a:p>
        </p:txBody>
      </p:sp>
      <p:sp>
        <p:nvSpPr>
          <p:cNvPr id="373" name="Google Shape;373;p32"/>
          <p:cNvSpPr txBox="1"/>
          <p:nvPr/>
        </p:nvSpPr>
        <p:spPr>
          <a:xfrm>
            <a:off x="4560708" y="974132"/>
            <a:ext cx="4250100" cy="320623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 sz="1500" b="1" dirty="0">
                <a:solidFill>
                  <a:srgbClr val="FFCB00"/>
                </a:solidFill>
                <a:latin typeface="Poppins"/>
                <a:ea typeface="Poppins"/>
                <a:cs typeface="Poppins"/>
                <a:sym typeface="Poppins"/>
              </a:rPr>
              <a:t>BUS  MECHANICAL CHALLENGES</a:t>
            </a:r>
            <a:br>
              <a:rPr lang="en" sz="1500" b="1" dirty="0">
                <a:solidFill>
                  <a:srgbClr val="FFCB00"/>
                </a:solidFill>
                <a:latin typeface="Poppins"/>
                <a:ea typeface="Poppins"/>
                <a:cs typeface="Poppins"/>
                <a:sym typeface="Poppins"/>
              </a:rPr>
            </a:br>
            <a:r>
              <a:rPr lang="en-US" sz="1300" dirty="0">
                <a:solidFill>
                  <a:schemeClr val="lt1"/>
                </a:solidFill>
                <a:latin typeface="Poppins"/>
                <a:ea typeface="Poppins"/>
                <a:cs typeface="Poppins"/>
                <a:sym typeface="Poppins"/>
              </a:rPr>
              <a:t>LOOSE HARDWARE (CHASSIS BOLTS), RUBBING HOSES, ROOF LEAKS, EMERGENCY HATCH LEAKS, POWER STERING HOSE LEAKS, AIR CONDITIONER ISSUES, DOOR SWITCH &amp; CHILD CHECK, DVOM MODULES DUE TO CHARGING HANDLES, TIRES.</a:t>
            </a:r>
            <a:endParaRPr sz="1300" dirty="0">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r>
              <a:rPr lang="en" sz="1500" b="1" dirty="0">
                <a:solidFill>
                  <a:srgbClr val="FFCB00"/>
                </a:solidFill>
                <a:latin typeface="Poppins"/>
                <a:ea typeface="Poppins"/>
                <a:cs typeface="Poppins"/>
                <a:sym typeface="Poppins"/>
              </a:rPr>
              <a:t>CHARGER COMPLICATIONS</a:t>
            </a:r>
          </a:p>
          <a:p>
            <a:pPr marL="0" lvl="0" indent="0" algn="l" rtl="0">
              <a:lnSpc>
                <a:spcPct val="115000"/>
              </a:lnSpc>
              <a:spcBef>
                <a:spcPts val="600"/>
              </a:spcBef>
              <a:spcAft>
                <a:spcPts val="0"/>
              </a:spcAft>
              <a:buClr>
                <a:schemeClr val="dk1"/>
              </a:buClr>
              <a:buSzPts val="1100"/>
              <a:buFont typeface="Arial"/>
              <a:buNone/>
            </a:pPr>
            <a:r>
              <a:rPr lang="en-US" sz="1300" dirty="0">
                <a:solidFill>
                  <a:schemeClr val="lt1"/>
                </a:solidFill>
                <a:latin typeface="Poppins"/>
                <a:ea typeface="Poppins"/>
                <a:cs typeface="Poppins"/>
                <a:sym typeface="Poppins"/>
              </a:rPr>
              <a:t>CONNECTIVITY, COMMUNICATION, BUS COMPATIBILITY, WEATHER RESISTANCE, SOFTWARE UPDATES, CABLE MANAGEMENT,  </a:t>
            </a:r>
            <a:endParaRPr sz="1300" dirty="0">
              <a:solidFill>
                <a:srgbClr val="FFCB00"/>
              </a:solidFill>
              <a:latin typeface="Poppins"/>
              <a:ea typeface="Poppins"/>
              <a:cs typeface="Poppins"/>
              <a:sym typeface="Poppins"/>
            </a:endParaRPr>
          </a:p>
          <a:p>
            <a:pPr marL="0" lvl="0" indent="0" algn="l" rtl="0">
              <a:lnSpc>
                <a:spcPct val="115000"/>
              </a:lnSpc>
              <a:spcBef>
                <a:spcPts val="600"/>
              </a:spcBef>
              <a:spcAft>
                <a:spcPts val="600"/>
              </a:spcAft>
              <a:buClr>
                <a:schemeClr val="dk1"/>
              </a:buClr>
              <a:buSzPts val="1100"/>
              <a:buFont typeface="Arial"/>
              <a:buNone/>
            </a:pPr>
            <a:endParaRPr sz="1500" b="1" dirty="0">
              <a:solidFill>
                <a:srgbClr val="FFCB00"/>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53"/>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726" name="Google Shape;726;p53"/>
          <p:cNvPicPr preferRelativeResize="0"/>
          <p:nvPr/>
        </p:nvPicPr>
        <p:blipFill>
          <a:blip r:embed="rId3">
            <a:alphaModFix amt="50000"/>
          </a:blip>
          <a:stretch>
            <a:fillRect/>
          </a:stretch>
        </p:blipFill>
        <p:spPr>
          <a:xfrm>
            <a:off x="7925350" y="108628"/>
            <a:ext cx="1005102" cy="393600"/>
          </a:xfrm>
          <a:prstGeom prst="rect">
            <a:avLst/>
          </a:prstGeom>
          <a:noFill/>
          <a:ln>
            <a:noFill/>
          </a:ln>
        </p:spPr>
      </p:pic>
      <p:sp>
        <p:nvSpPr>
          <p:cNvPr id="727" name="Google Shape;727;p53"/>
          <p:cNvSpPr txBox="1"/>
          <p:nvPr/>
        </p:nvSpPr>
        <p:spPr>
          <a:xfrm>
            <a:off x="213548" y="108628"/>
            <a:ext cx="7527701" cy="6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solidFill>
                  <a:schemeClr val="tx1"/>
                </a:solidFill>
                <a:latin typeface="Anton"/>
                <a:ea typeface="Poppins"/>
                <a:cs typeface="Poppins"/>
                <a:sym typeface="Anton"/>
              </a:rPr>
              <a:t>OPERATING COSTS  (fuel only)</a:t>
            </a:r>
          </a:p>
          <a:p>
            <a:pPr marL="0" lvl="0" indent="0" algn="l" rtl="0">
              <a:spcBef>
                <a:spcPts val="0"/>
              </a:spcBef>
              <a:spcAft>
                <a:spcPts val="0"/>
              </a:spcAft>
              <a:buNone/>
            </a:pPr>
            <a:r>
              <a:rPr lang="en-US" sz="2800" dirty="0">
                <a:solidFill>
                  <a:schemeClr val="tx1"/>
                </a:solidFill>
                <a:latin typeface="Anton"/>
                <a:ea typeface="Poppins"/>
                <a:cs typeface="Poppins"/>
                <a:sym typeface="Anton"/>
              </a:rPr>
              <a:t>AFTER 327,517 ELECTRIC SCHOOL BUS MILES COMPLETED</a:t>
            </a:r>
            <a:endParaRPr sz="2800" dirty="0">
              <a:solidFill>
                <a:schemeClr val="tx1"/>
              </a:solidFill>
              <a:latin typeface="Poppins"/>
              <a:ea typeface="Poppins"/>
              <a:cs typeface="Poppins"/>
              <a:sym typeface="Poppins"/>
            </a:endParaRPr>
          </a:p>
          <a:p>
            <a:pPr marL="0" lvl="0" indent="0" algn="l" rtl="0">
              <a:spcBef>
                <a:spcPts val="0"/>
              </a:spcBef>
              <a:spcAft>
                <a:spcPts val="0"/>
              </a:spcAft>
              <a:buNone/>
            </a:pPr>
            <a:endParaRPr sz="2500" dirty="0">
              <a:solidFill>
                <a:srgbClr val="FFCB00"/>
              </a:solidFill>
              <a:latin typeface="Poppins"/>
              <a:ea typeface="Poppins"/>
              <a:cs typeface="Poppins"/>
              <a:sym typeface="Poppins"/>
            </a:endParaRPr>
          </a:p>
        </p:txBody>
      </p:sp>
      <p:grpSp>
        <p:nvGrpSpPr>
          <p:cNvPr id="728" name="Google Shape;728;p53"/>
          <p:cNvGrpSpPr/>
          <p:nvPr/>
        </p:nvGrpSpPr>
        <p:grpSpPr>
          <a:xfrm>
            <a:off x="213548" y="1243771"/>
            <a:ext cx="5646339" cy="2752860"/>
            <a:chOff x="281798" y="1626846"/>
            <a:chExt cx="5646339" cy="2752860"/>
          </a:xfrm>
        </p:grpSpPr>
        <p:sp>
          <p:nvSpPr>
            <p:cNvPr id="729" name="Google Shape;729;p53"/>
            <p:cNvSpPr/>
            <p:nvPr/>
          </p:nvSpPr>
          <p:spPr>
            <a:xfrm>
              <a:off x="281798" y="1626846"/>
              <a:ext cx="2632683" cy="2751900"/>
            </a:xfrm>
            <a:prstGeom prst="roundRect">
              <a:avLst>
                <a:gd name="adj" fmla="val 16667"/>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rgbClr val="FFFFFF"/>
                  </a:solidFill>
                  <a:latin typeface="Bebas Neue"/>
                  <a:ea typeface="Bebas Neue"/>
                  <a:cs typeface="Bebas Neue"/>
                  <a:sym typeface="Bebas Neue"/>
                </a:rPr>
                <a:t>AVERAGE kilowatt per mile 1.8 </a:t>
              </a:r>
            </a:p>
            <a:p>
              <a:pPr marL="0" lvl="0" indent="0" algn="ctr" rtl="0">
                <a:spcBef>
                  <a:spcPts val="0"/>
                </a:spcBef>
                <a:spcAft>
                  <a:spcPts val="0"/>
                </a:spcAft>
                <a:buNone/>
              </a:pPr>
              <a:r>
                <a:rPr lang="en-US" sz="2400" b="1" dirty="0">
                  <a:solidFill>
                    <a:srgbClr val="FFFFFF"/>
                  </a:solidFill>
                  <a:latin typeface="Bebas Neue"/>
                  <a:ea typeface="Bebas Neue"/>
                  <a:cs typeface="Bebas Neue"/>
                  <a:sym typeface="Bebas Neue"/>
                </a:rPr>
                <a:t>@ $.30 kilowatt</a:t>
              </a:r>
            </a:p>
            <a:p>
              <a:pPr marL="0" lvl="0" indent="0" algn="ctr" rtl="0">
                <a:spcBef>
                  <a:spcPts val="0"/>
                </a:spcBef>
                <a:spcAft>
                  <a:spcPts val="0"/>
                </a:spcAft>
                <a:buNone/>
              </a:pPr>
              <a:r>
                <a:rPr lang="en-US" sz="2400" b="1" dirty="0">
                  <a:solidFill>
                    <a:srgbClr val="FFFFFF"/>
                  </a:solidFill>
                  <a:latin typeface="Bebas Neue"/>
                  <a:ea typeface="Bebas Neue"/>
                  <a:cs typeface="Bebas Neue"/>
                  <a:sym typeface="Bebas Neue"/>
                </a:rPr>
                <a:t>Per mile fuel cost</a:t>
              </a:r>
            </a:p>
            <a:p>
              <a:pPr marL="0" lvl="0" indent="0" algn="ctr" rtl="0">
                <a:spcBef>
                  <a:spcPts val="0"/>
                </a:spcBef>
                <a:spcAft>
                  <a:spcPts val="0"/>
                </a:spcAft>
                <a:buNone/>
              </a:pPr>
              <a:r>
                <a:rPr lang="en-US" sz="2400" b="1" dirty="0">
                  <a:solidFill>
                    <a:srgbClr val="FFFFFF"/>
                  </a:solidFill>
                  <a:latin typeface="Bebas Neue"/>
                  <a:ea typeface="Bebas Neue"/>
                  <a:cs typeface="Bebas Neue"/>
                  <a:sym typeface="Bebas Neue"/>
                </a:rPr>
                <a:t>$0.54</a:t>
              </a:r>
            </a:p>
          </p:txBody>
        </p:sp>
        <p:sp>
          <p:nvSpPr>
            <p:cNvPr id="730" name="Google Shape;730;p53"/>
            <p:cNvSpPr/>
            <p:nvPr/>
          </p:nvSpPr>
          <p:spPr>
            <a:xfrm>
              <a:off x="3005018" y="1627806"/>
              <a:ext cx="2923119" cy="2751900"/>
            </a:xfrm>
            <a:prstGeom prst="roundRect">
              <a:avLst>
                <a:gd name="adj" fmla="val 16667"/>
              </a:avLst>
            </a:prstGeom>
            <a:solidFill>
              <a:srgbClr val="FFCB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000" b="1" dirty="0">
                <a:solidFill>
                  <a:srgbClr val="FFFFFF"/>
                </a:solidFill>
                <a:latin typeface="Bebas Neue"/>
                <a:ea typeface="Bebas Neue"/>
                <a:cs typeface="Bebas Neue"/>
                <a:sym typeface="Bebas Neue"/>
              </a:endParaRP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Electric cost per mile $.54</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 @1.8 kw per mile</a:t>
              </a:r>
            </a:p>
            <a:p>
              <a:pPr marL="0" lvl="0" indent="0" algn="ctr" rtl="0">
                <a:spcBef>
                  <a:spcPts val="0"/>
                </a:spcBef>
                <a:spcAft>
                  <a:spcPts val="0"/>
                </a:spcAft>
                <a:buNone/>
              </a:pPr>
              <a:endParaRPr lang="en-US" sz="1800" b="1" dirty="0">
                <a:solidFill>
                  <a:schemeClr val="tx1"/>
                </a:solidFill>
                <a:latin typeface="Bebas Neue"/>
                <a:ea typeface="Bebas Neue"/>
                <a:cs typeface="Bebas Neue"/>
                <a:sym typeface="Bebas Neue"/>
              </a:endParaRPr>
            </a:p>
            <a:p>
              <a:pPr marL="0" lvl="0" indent="0" algn="ctr" rtl="0">
                <a:spcBef>
                  <a:spcPts val="0"/>
                </a:spcBef>
                <a:spcAft>
                  <a:spcPts val="0"/>
                </a:spcAft>
                <a:buNone/>
              </a:pPr>
              <a:r>
                <a:rPr lang="en-US" sz="1800" b="1" dirty="0" err="1">
                  <a:solidFill>
                    <a:schemeClr val="tx1"/>
                  </a:solidFill>
                  <a:latin typeface="Bebas Neue"/>
                  <a:ea typeface="Bebas Neue"/>
                  <a:cs typeface="Bebas Neue"/>
                  <a:sym typeface="Bebas Neue"/>
                </a:rPr>
                <a:t>Cng</a:t>
              </a:r>
              <a:r>
                <a:rPr lang="en-US" sz="1800" b="1" dirty="0">
                  <a:solidFill>
                    <a:schemeClr val="tx1"/>
                  </a:solidFill>
                  <a:latin typeface="Bebas Neue"/>
                  <a:ea typeface="Bebas Neue"/>
                  <a:cs typeface="Bebas Neue"/>
                  <a:sym typeface="Bebas Neue"/>
                </a:rPr>
                <a:t> cost per mile $0.68</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 4.18 MPG</a:t>
              </a:r>
            </a:p>
            <a:p>
              <a:pPr marL="0" lvl="0" indent="0" algn="ctr" rtl="0">
                <a:spcBef>
                  <a:spcPts val="0"/>
                </a:spcBef>
                <a:spcAft>
                  <a:spcPts val="0"/>
                </a:spcAft>
                <a:buNone/>
              </a:pPr>
              <a:endParaRPr lang="en-US" sz="1800" b="1" dirty="0">
                <a:solidFill>
                  <a:schemeClr val="tx1"/>
                </a:solidFill>
                <a:latin typeface="Bebas Neue"/>
                <a:ea typeface="Bebas Neue"/>
                <a:cs typeface="Bebas Neue"/>
                <a:sym typeface="Bebas Neue"/>
              </a:endParaRP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Propane cost per mile $0.90</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 3.58 mpg</a:t>
              </a:r>
            </a:p>
            <a:p>
              <a:pPr marL="0" lvl="0" indent="0" algn="ctr" rtl="0">
                <a:spcBef>
                  <a:spcPts val="0"/>
                </a:spcBef>
                <a:spcAft>
                  <a:spcPts val="0"/>
                </a:spcAft>
                <a:buNone/>
              </a:pPr>
              <a:r>
                <a:rPr lang="en-US" b="1" dirty="0">
                  <a:solidFill>
                    <a:srgbClr val="FFFFFF"/>
                  </a:solidFill>
                  <a:latin typeface="Bebas Neue"/>
                  <a:ea typeface="Bebas Neue"/>
                  <a:cs typeface="Bebas Neue"/>
                  <a:sym typeface="Bebas Neue"/>
                </a:rPr>
                <a:t>*no </a:t>
              </a:r>
              <a:r>
                <a:rPr lang="en-US" b="1" dirty="0" err="1">
                  <a:solidFill>
                    <a:srgbClr val="FFFFFF"/>
                  </a:solidFill>
                  <a:latin typeface="Bebas Neue"/>
                  <a:ea typeface="Bebas Neue"/>
                  <a:cs typeface="Bebas Neue"/>
                  <a:sym typeface="Bebas Neue"/>
                </a:rPr>
                <a:t>lcfs</a:t>
              </a:r>
              <a:r>
                <a:rPr lang="en-US" b="1" dirty="0">
                  <a:solidFill>
                    <a:srgbClr val="FFFFFF"/>
                  </a:solidFill>
                  <a:latin typeface="Bebas Neue"/>
                  <a:ea typeface="Bebas Neue"/>
                  <a:cs typeface="Bebas Neue"/>
                  <a:sym typeface="Bebas Neue"/>
                </a:rPr>
                <a:t> credits calculated</a:t>
              </a:r>
            </a:p>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sz="2400" b="1" dirty="0">
                <a:solidFill>
                  <a:schemeClr val="tx1"/>
                </a:solidFill>
                <a:latin typeface="Bebas Neue"/>
                <a:ea typeface="Bebas Neue"/>
                <a:cs typeface="Bebas Neue"/>
                <a:sym typeface="Bebas Neue"/>
              </a:endParaRPr>
            </a:p>
          </p:txBody>
        </p:sp>
      </p:grpSp>
      <p:sp>
        <p:nvSpPr>
          <p:cNvPr id="9" name="Google Shape;730;p53">
            <a:extLst>
              <a:ext uri="{FF2B5EF4-FFF2-40B4-BE49-F238E27FC236}">
                <a16:creationId xmlns:a16="http://schemas.microsoft.com/office/drawing/2014/main" id="{3A1437DA-8704-4B6F-8EAC-7466A7E7B5D0}"/>
              </a:ext>
            </a:extLst>
          </p:cNvPr>
          <p:cNvSpPr/>
          <p:nvPr/>
        </p:nvSpPr>
        <p:spPr>
          <a:xfrm>
            <a:off x="6007333" y="1269302"/>
            <a:ext cx="2923119" cy="2751900"/>
          </a:xfrm>
          <a:prstGeom prst="roundRect">
            <a:avLst>
              <a:gd name="adj" fmla="val 16667"/>
            </a:avLst>
          </a:prstGeom>
          <a:solidFill>
            <a:srgbClr val="FFCB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0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1800" b="1" dirty="0">
              <a:solidFill>
                <a:schemeClr val="tx1"/>
              </a:solidFill>
              <a:latin typeface="Bebas Neue"/>
              <a:ea typeface="Bebas Neue"/>
              <a:cs typeface="Bebas Neue"/>
              <a:sym typeface="Bebas Neue"/>
            </a:endParaRPr>
          </a:p>
          <a:p>
            <a:pPr marL="0" lvl="0" indent="0" algn="ctr" rtl="0">
              <a:spcBef>
                <a:spcPts val="0"/>
              </a:spcBef>
              <a:spcAft>
                <a:spcPts val="0"/>
              </a:spcAft>
              <a:buNone/>
            </a:pPr>
            <a:endParaRPr lang="en-US" sz="1800" b="1" dirty="0">
              <a:solidFill>
                <a:schemeClr val="tx1"/>
              </a:solidFill>
              <a:latin typeface="Bebas Neue"/>
              <a:ea typeface="Bebas Neue"/>
              <a:cs typeface="Bebas Neue"/>
              <a:sym typeface="Bebas Neue"/>
            </a:endParaRP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Other factors to consider for actual fuel cost per mile</a:t>
            </a:r>
          </a:p>
          <a:p>
            <a:pPr marL="0" lvl="0" indent="0" algn="ctr" rtl="0">
              <a:spcBef>
                <a:spcPts val="0"/>
              </a:spcBef>
              <a:spcAft>
                <a:spcPts val="0"/>
              </a:spcAft>
              <a:buNone/>
            </a:pPr>
            <a:endParaRPr lang="en-US" sz="1800" b="1" dirty="0">
              <a:solidFill>
                <a:schemeClr val="tx1"/>
              </a:solidFill>
              <a:latin typeface="Bebas Neue"/>
              <a:ea typeface="Bebas Neue"/>
              <a:cs typeface="Bebas Neue"/>
              <a:sym typeface="Bebas Neue"/>
            </a:endParaRPr>
          </a:p>
          <a:p>
            <a:pPr marL="0" lvl="0" indent="0" algn="ctr" rtl="0">
              <a:spcBef>
                <a:spcPts val="0"/>
              </a:spcBef>
              <a:spcAft>
                <a:spcPts val="0"/>
              </a:spcAft>
              <a:buNone/>
            </a:pPr>
            <a:r>
              <a:rPr lang="en-US" sz="1800" b="1" dirty="0" err="1">
                <a:solidFill>
                  <a:schemeClr val="tx1"/>
                </a:solidFill>
                <a:latin typeface="Bebas Neue"/>
                <a:ea typeface="Bebas Neue"/>
                <a:cs typeface="Bebas Neue"/>
                <a:sym typeface="Bebas Neue"/>
              </a:rPr>
              <a:t>lcfs</a:t>
            </a:r>
            <a:r>
              <a:rPr lang="en-US" sz="1800" b="1" dirty="0">
                <a:solidFill>
                  <a:schemeClr val="tx1"/>
                </a:solidFill>
                <a:latin typeface="Bebas Neue"/>
                <a:ea typeface="Bebas Neue"/>
                <a:cs typeface="Bebas Neue"/>
                <a:sym typeface="Bebas Neue"/>
              </a:rPr>
              <a:t> credits</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annual software costs</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Equipment Extended warranty</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Possible battery replacement</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Early Tire replacement costs </a:t>
            </a:r>
          </a:p>
          <a:p>
            <a:pPr marL="0" lvl="0" indent="0" algn="ctr" rtl="0">
              <a:spcBef>
                <a:spcPts val="0"/>
              </a:spcBef>
              <a:spcAft>
                <a:spcPts val="0"/>
              </a:spcAft>
              <a:buNone/>
            </a:pPr>
            <a:endParaRPr lang="en-US" sz="2000" b="1" dirty="0">
              <a:solidFill>
                <a:schemeClr val="tx1"/>
              </a:solidFill>
              <a:latin typeface="Bebas Neue"/>
              <a:ea typeface="Bebas Neue"/>
              <a:cs typeface="Bebas Neue"/>
              <a:sym typeface="Bebas Neue"/>
            </a:endParaRPr>
          </a:p>
          <a:p>
            <a:pPr marL="0" lvl="0" indent="0" algn="ctr" rtl="0">
              <a:spcBef>
                <a:spcPts val="0"/>
              </a:spcBef>
              <a:spcAft>
                <a:spcPts val="0"/>
              </a:spcAft>
              <a:buNone/>
            </a:pPr>
            <a:endParaRPr lang="en-US"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sz="2400" b="1" dirty="0">
              <a:solidFill>
                <a:schemeClr val="tx1"/>
              </a:solidFill>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53"/>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726" name="Google Shape;726;p53"/>
          <p:cNvPicPr preferRelativeResize="0"/>
          <p:nvPr/>
        </p:nvPicPr>
        <p:blipFill>
          <a:blip r:embed="rId3">
            <a:alphaModFix amt="50000"/>
          </a:blip>
          <a:stretch>
            <a:fillRect/>
          </a:stretch>
        </p:blipFill>
        <p:spPr>
          <a:xfrm>
            <a:off x="7925350" y="108628"/>
            <a:ext cx="1005102" cy="393600"/>
          </a:xfrm>
          <a:prstGeom prst="rect">
            <a:avLst/>
          </a:prstGeom>
          <a:noFill/>
          <a:ln>
            <a:noFill/>
          </a:ln>
        </p:spPr>
      </p:pic>
      <p:sp>
        <p:nvSpPr>
          <p:cNvPr id="727" name="Google Shape;727;p53"/>
          <p:cNvSpPr txBox="1"/>
          <p:nvPr/>
        </p:nvSpPr>
        <p:spPr>
          <a:xfrm>
            <a:off x="213548" y="108628"/>
            <a:ext cx="7527701" cy="6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solidFill>
                  <a:schemeClr val="tx1"/>
                </a:solidFill>
                <a:latin typeface="Anton"/>
                <a:ea typeface="Poppins"/>
                <a:cs typeface="Poppins"/>
                <a:sym typeface="Anton"/>
              </a:rPr>
              <a:t>OPERATING COSTS  (fuel &amp; Maintenance) </a:t>
            </a:r>
          </a:p>
          <a:p>
            <a:pPr marL="0" lvl="0" indent="0" algn="l" rtl="0">
              <a:spcBef>
                <a:spcPts val="0"/>
              </a:spcBef>
              <a:spcAft>
                <a:spcPts val="0"/>
              </a:spcAft>
              <a:buNone/>
            </a:pPr>
            <a:r>
              <a:rPr lang="en-US" sz="2800" dirty="0">
                <a:solidFill>
                  <a:schemeClr val="tx1"/>
                </a:solidFill>
                <a:latin typeface="Anton"/>
                <a:ea typeface="Poppins"/>
                <a:cs typeface="Poppins"/>
                <a:sym typeface="Anton"/>
              </a:rPr>
              <a:t>AFTER 327,517 ELECTRIC SCHOOL BUS MILES COMPLETED</a:t>
            </a:r>
            <a:endParaRPr sz="2800" dirty="0">
              <a:solidFill>
                <a:schemeClr val="tx1"/>
              </a:solidFill>
              <a:latin typeface="Poppins"/>
              <a:ea typeface="Poppins"/>
              <a:cs typeface="Poppins"/>
              <a:sym typeface="Poppins"/>
            </a:endParaRPr>
          </a:p>
          <a:p>
            <a:pPr marL="0" lvl="0" indent="0" algn="l" rtl="0">
              <a:spcBef>
                <a:spcPts val="0"/>
              </a:spcBef>
              <a:spcAft>
                <a:spcPts val="0"/>
              </a:spcAft>
              <a:buNone/>
            </a:pPr>
            <a:endParaRPr sz="2500" dirty="0">
              <a:solidFill>
                <a:srgbClr val="FFCB00"/>
              </a:solidFill>
              <a:latin typeface="Poppins"/>
              <a:ea typeface="Poppins"/>
              <a:cs typeface="Poppins"/>
              <a:sym typeface="Poppins"/>
            </a:endParaRPr>
          </a:p>
        </p:txBody>
      </p:sp>
      <p:grpSp>
        <p:nvGrpSpPr>
          <p:cNvPr id="728" name="Google Shape;728;p53"/>
          <p:cNvGrpSpPr/>
          <p:nvPr/>
        </p:nvGrpSpPr>
        <p:grpSpPr>
          <a:xfrm>
            <a:off x="213548" y="1243771"/>
            <a:ext cx="5646339" cy="2752860"/>
            <a:chOff x="281798" y="1626846"/>
            <a:chExt cx="5646339" cy="2752860"/>
          </a:xfrm>
        </p:grpSpPr>
        <p:sp>
          <p:nvSpPr>
            <p:cNvPr id="729" name="Google Shape;729;p53"/>
            <p:cNvSpPr/>
            <p:nvPr/>
          </p:nvSpPr>
          <p:spPr>
            <a:xfrm>
              <a:off x="281798" y="1626846"/>
              <a:ext cx="2632683" cy="2751900"/>
            </a:xfrm>
            <a:prstGeom prst="roundRect">
              <a:avLst>
                <a:gd name="adj" fmla="val 16667"/>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rgbClr val="FFFFFF"/>
                  </a:solidFill>
                  <a:latin typeface="Bebas Neue"/>
                  <a:ea typeface="Bebas Neue"/>
                  <a:cs typeface="Bebas Neue"/>
                  <a:sym typeface="Bebas Neue"/>
                </a:rPr>
                <a:t>AVERAGE kilowatt per mile 1.8 </a:t>
              </a:r>
            </a:p>
            <a:p>
              <a:pPr marL="0" lvl="0" indent="0" algn="ctr" rtl="0">
                <a:spcBef>
                  <a:spcPts val="0"/>
                </a:spcBef>
                <a:spcAft>
                  <a:spcPts val="0"/>
                </a:spcAft>
                <a:buNone/>
              </a:pPr>
              <a:r>
                <a:rPr lang="en-US" sz="2400" b="1" dirty="0">
                  <a:solidFill>
                    <a:srgbClr val="FFFFFF"/>
                  </a:solidFill>
                  <a:latin typeface="Bebas Neue"/>
                  <a:ea typeface="Bebas Neue"/>
                  <a:cs typeface="Bebas Neue"/>
                  <a:sym typeface="Bebas Neue"/>
                </a:rPr>
                <a:t>@ $.30 kilowatt</a:t>
              </a:r>
            </a:p>
            <a:p>
              <a:pPr marL="0" lvl="0" indent="0" algn="ctr" rtl="0">
                <a:spcBef>
                  <a:spcPts val="0"/>
                </a:spcBef>
                <a:spcAft>
                  <a:spcPts val="0"/>
                </a:spcAft>
                <a:buNone/>
              </a:pPr>
              <a:r>
                <a:rPr lang="en-US" sz="2400" b="1" dirty="0">
                  <a:solidFill>
                    <a:srgbClr val="FFFFFF"/>
                  </a:solidFill>
                  <a:latin typeface="Bebas Neue"/>
                  <a:ea typeface="Bebas Neue"/>
                  <a:cs typeface="Bebas Neue"/>
                  <a:sym typeface="Bebas Neue"/>
                </a:rPr>
                <a:t>Per mile fuel cost</a:t>
              </a:r>
            </a:p>
            <a:p>
              <a:pPr marL="0" lvl="0" indent="0" algn="ctr" rtl="0">
                <a:spcBef>
                  <a:spcPts val="0"/>
                </a:spcBef>
                <a:spcAft>
                  <a:spcPts val="0"/>
                </a:spcAft>
                <a:buNone/>
              </a:pPr>
              <a:r>
                <a:rPr lang="en-US" sz="2400" b="1" dirty="0">
                  <a:solidFill>
                    <a:srgbClr val="FFFFFF"/>
                  </a:solidFill>
                  <a:latin typeface="Bebas Neue"/>
                  <a:ea typeface="Bebas Neue"/>
                  <a:cs typeface="Bebas Neue"/>
                  <a:sym typeface="Bebas Neue"/>
                </a:rPr>
                <a:t>$0.54</a:t>
              </a:r>
            </a:p>
          </p:txBody>
        </p:sp>
        <p:sp>
          <p:nvSpPr>
            <p:cNvPr id="730" name="Google Shape;730;p53"/>
            <p:cNvSpPr/>
            <p:nvPr/>
          </p:nvSpPr>
          <p:spPr>
            <a:xfrm>
              <a:off x="3005018" y="1627806"/>
              <a:ext cx="2923119" cy="2751900"/>
            </a:xfrm>
            <a:prstGeom prst="roundRect">
              <a:avLst>
                <a:gd name="adj" fmla="val 16667"/>
              </a:avLst>
            </a:prstGeom>
            <a:solidFill>
              <a:srgbClr val="FFCB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000" b="1" dirty="0">
                <a:solidFill>
                  <a:srgbClr val="FFFFFF"/>
                </a:solidFill>
                <a:latin typeface="Bebas Neue"/>
                <a:ea typeface="Bebas Neue"/>
                <a:cs typeface="Bebas Neue"/>
                <a:sym typeface="Bebas Neue"/>
              </a:endParaRP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Electric cost per mile $.85</a:t>
              </a:r>
            </a:p>
            <a:p>
              <a:pPr marL="0" lvl="0" indent="0" algn="ctr" rtl="0">
                <a:spcBef>
                  <a:spcPts val="0"/>
                </a:spcBef>
                <a:spcAft>
                  <a:spcPts val="0"/>
                </a:spcAft>
                <a:buNone/>
              </a:pPr>
              <a:endParaRPr lang="en-US" sz="1800" b="1" dirty="0">
                <a:solidFill>
                  <a:schemeClr val="tx1"/>
                </a:solidFill>
                <a:latin typeface="Bebas Neue"/>
                <a:ea typeface="Bebas Neue"/>
                <a:cs typeface="Bebas Neue"/>
                <a:sym typeface="Bebas Neue"/>
              </a:endParaRPr>
            </a:p>
            <a:p>
              <a:pPr marL="0" lvl="0" indent="0" algn="ctr" rtl="0">
                <a:spcBef>
                  <a:spcPts val="0"/>
                </a:spcBef>
                <a:spcAft>
                  <a:spcPts val="0"/>
                </a:spcAft>
                <a:buNone/>
              </a:pPr>
              <a:r>
                <a:rPr lang="en-US" sz="1800" b="1" dirty="0" err="1">
                  <a:solidFill>
                    <a:schemeClr val="tx1"/>
                  </a:solidFill>
                  <a:latin typeface="Bebas Neue"/>
                  <a:ea typeface="Bebas Neue"/>
                  <a:cs typeface="Bebas Neue"/>
                  <a:sym typeface="Bebas Neue"/>
                </a:rPr>
                <a:t>Cng</a:t>
              </a:r>
              <a:r>
                <a:rPr lang="en-US" sz="1800" b="1" dirty="0">
                  <a:solidFill>
                    <a:schemeClr val="tx1"/>
                  </a:solidFill>
                  <a:latin typeface="Bebas Neue"/>
                  <a:ea typeface="Bebas Neue"/>
                  <a:cs typeface="Bebas Neue"/>
                  <a:sym typeface="Bebas Neue"/>
                </a:rPr>
                <a:t> cost per mile $1.29</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Savings $144k Annual over CNG</a:t>
              </a:r>
            </a:p>
            <a:p>
              <a:pPr marL="0" lvl="0" indent="0" algn="ctr" rtl="0">
                <a:spcBef>
                  <a:spcPts val="0"/>
                </a:spcBef>
                <a:spcAft>
                  <a:spcPts val="0"/>
                </a:spcAft>
                <a:buNone/>
              </a:pPr>
              <a:endParaRPr lang="en-US" sz="1800" b="1" dirty="0">
                <a:solidFill>
                  <a:schemeClr val="tx1"/>
                </a:solidFill>
                <a:latin typeface="Bebas Neue"/>
                <a:ea typeface="Bebas Neue"/>
                <a:cs typeface="Bebas Neue"/>
                <a:sym typeface="Bebas Neue"/>
              </a:endParaRP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Propane cost per mile $1.75</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Savings $295k over propane</a:t>
              </a:r>
            </a:p>
            <a:p>
              <a:pPr marL="0" lvl="0" indent="0" algn="ctr" rtl="0">
                <a:spcBef>
                  <a:spcPts val="0"/>
                </a:spcBef>
                <a:spcAft>
                  <a:spcPts val="0"/>
                </a:spcAft>
                <a:buNone/>
              </a:pPr>
              <a:endParaRPr lang="en-US" sz="1800" b="1" dirty="0">
                <a:solidFill>
                  <a:schemeClr val="tx1"/>
                </a:solidFill>
                <a:latin typeface="Bebas Neue"/>
                <a:ea typeface="Bebas Neue"/>
                <a:cs typeface="Bebas Neue"/>
                <a:sym typeface="Bebas Neue"/>
              </a:endParaRPr>
            </a:p>
            <a:p>
              <a:pPr marL="0" lvl="0" indent="0" algn="ctr" rtl="0">
                <a:spcBef>
                  <a:spcPts val="0"/>
                </a:spcBef>
                <a:spcAft>
                  <a:spcPts val="0"/>
                </a:spcAft>
                <a:buNone/>
              </a:pPr>
              <a:r>
                <a:rPr lang="en-US" b="1" dirty="0">
                  <a:solidFill>
                    <a:srgbClr val="FFFFFF"/>
                  </a:solidFill>
                  <a:latin typeface="Bebas Neue"/>
                  <a:ea typeface="Bebas Neue"/>
                  <a:cs typeface="Bebas Neue"/>
                  <a:sym typeface="Bebas Neue"/>
                </a:rPr>
                <a:t>*no </a:t>
              </a:r>
              <a:r>
                <a:rPr lang="en-US" b="1" dirty="0" err="1">
                  <a:solidFill>
                    <a:srgbClr val="FFFFFF"/>
                  </a:solidFill>
                  <a:latin typeface="Bebas Neue"/>
                  <a:ea typeface="Bebas Neue"/>
                  <a:cs typeface="Bebas Neue"/>
                  <a:sym typeface="Bebas Neue"/>
                </a:rPr>
                <a:t>lcfs</a:t>
              </a:r>
              <a:r>
                <a:rPr lang="en-US" b="1" dirty="0">
                  <a:solidFill>
                    <a:srgbClr val="FFFFFF"/>
                  </a:solidFill>
                  <a:latin typeface="Bebas Neue"/>
                  <a:ea typeface="Bebas Neue"/>
                  <a:cs typeface="Bebas Neue"/>
                  <a:sym typeface="Bebas Neue"/>
                </a:rPr>
                <a:t> credits calculated</a:t>
              </a:r>
            </a:p>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sz="2400" b="1" dirty="0">
                <a:solidFill>
                  <a:schemeClr val="tx1"/>
                </a:solidFill>
                <a:latin typeface="Bebas Neue"/>
                <a:ea typeface="Bebas Neue"/>
                <a:cs typeface="Bebas Neue"/>
                <a:sym typeface="Bebas Neue"/>
              </a:endParaRPr>
            </a:p>
          </p:txBody>
        </p:sp>
      </p:grpSp>
      <p:sp>
        <p:nvSpPr>
          <p:cNvPr id="9" name="Google Shape;730;p53">
            <a:extLst>
              <a:ext uri="{FF2B5EF4-FFF2-40B4-BE49-F238E27FC236}">
                <a16:creationId xmlns:a16="http://schemas.microsoft.com/office/drawing/2014/main" id="{3A1437DA-8704-4B6F-8EAC-7466A7E7B5D0}"/>
              </a:ext>
            </a:extLst>
          </p:cNvPr>
          <p:cNvSpPr/>
          <p:nvPr/>
        </p:nvSpPr>
        <p:spPr>
          <a:xfrm>
            <a:off x="6007333" y="1269302"/>
            <a:ext cx="2923119" cy="2751900"/>
          </a:xfrm>
          <a:prstGeom prst="roundRect">
            <a:avLst>
              <a:gd name="adj" fmla="val 16667"/>
            </a:avLst>
          </a:prstGeom>
          <a:solidFill>
            <a:srgbClr val="FFCB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0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1800" b="1" dirty="0">
              <a:solidFill>
                <a:schemeClr val="tx1"/>
              </a:solidFill>
              <a:latin typeface="Bebas Neue"/>
              <a:ea typeface="Bebas Neue"/>
              <a:cs typeface="Bebas Neue"/>
              <a:sym typeface="Bebas Neue"/>
            </a:endParaRP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Other factors to consider for actual fuel cost per mile</a:t>
            </a:r>
          </a:p>
          <a:p>
            <a:pPr marL="0" lvl="0" indent="0" algn="ctr" rtl="0">
              <a:spcBef>
                <a:spcPts val="0"/>
              </a:spcBef>
              <a:spcAft>
                <a:spcPts val="0"/>
              </a:spcAft>
              <a:buNone/>
            </a:pPr>
            <a:endParaRPr lang="en-US" sz="1800" b="1" dirty="0">
              <a:solidFill>
                <a:schemeClr val="tx1"/>
              </a:solidFill>
              <a:latin typeface="Bebas Neue"/>
              <a:ea typeface="Bebas Neue"/>
              <a:cs typeface="Bebas Neue"/>
              <a:sym typeface="Bebas Neue"/>
            </a:endParaRPr>
          </a:p>
          <a:p>
            <a:pPr marL="0" lvl="0" indent="0" algn="ctr" rtl="0">
              <a:spcBef>
                <a:spcPts val="0"/>
              </a:spcBef>
              <a:spcAft>
                <a:spcPts val="0"/>
              </a:spcAft>
              <a:buNone/>
            </a:pPr>
            <a:r>
              <a:rPr lang="en-US" sz="1800" b="1" dirty="0" err="1">
                <a:solidFill>
                  <a:schemeClr val="tx1"/>
                </a:solidFill>
                <a:latin typeface="Bebas Neue"/>
                <a:ea typeface="Bebas Neue"/>
                <a:cs typeface="Bebas Neue"/>
                <a:sym typeface="Bebas Neue"/>
              </a:rPr>
              <a:t>lcfs</a:t>
            </a:r>
            <a:r>
              <a:rPr lang="en-US" sz="1800" b="1" dirty="0">
                <a:solidFill>
                  <a:schemeClr val="tx1"/>
                </a:solidFill>
                <a:latin typeface="Bebas Neue"/>
                <a:ea typeface="Bebas Neue"/>
                <a:cs typeface="Bebas Neue"/>
                <a:sym typeface="Bebas Neue"/>
              </a:rPr>
              <a:t> credits</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annual software costs</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Equipment Extended warranty</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Possible battery replacement</a:t>
            </a:r>
          </a:p>
          <a:p>
            <a:pPr marL="0" lvl="0" indent="0" algn="ctr" rtl="0">
              <a:spcBef>
                <a:spcPts val="0"/>
              </a:spcBef>
              <a:spcAft>
                <a:spcPts val="0"/>
              </a:spcAft>
              <a:buNone/>
            </a:pPr>
            <a:r>
              <a:rPr lang="en-US" sz="1800" b="1" dirty="0">
                <a:solidFill>
                  <a:schemeClr val="tx1"/>
                </a:solidFill>
                <a:latin typeface="Bebas Neue"/>
                <a:ea typeface="Bebas Neue"/>
                <a:cs typeface="Bebas Neue"/>
                <a:sym typeface="Bebas Neue"/>
              </a:rPr>
              <a:t>Early Tire replacement costs </a:t>
            </a:r>
          </a:p>
          <a:p>
            <a:pPr marL="0" lvl="0" indent="0" algn="ctr" rtl="0">
              <a:spcBef>
                <a:spcPts val="0"/>
              </a:spcBef>
              <a:spcAft>
                <a:spcPts val="0"/>
              </a:spcAft>
              <a:buNone/>
            </a:pPr>
            <a:endParaRPr lang="en-US" sz="2000" b="1" dirty="0">
              <a:solidFill>
                <a:schemeClr val="tx1"/>
              </a:solidFill>
              <a:latin typeface="Bebas Neue"/>
              <a:ea typeface="Bebas Neue"/>
              <a:cs typeface="Bebas Neue"/>
              <a:sym typeface="Bebas Neue"/>
            </a:endParaRPr>
          </a:p>
          <a:p>
            <a:pPr marL="0" lvl="0" indent="0" algn="ctr" rtl="0">
              <a:spcBef>
                <a:spcPts val="0"/>
              </a:spcBef>
              <a:spcAft>
                <a:spcPts val="0"/>
              </a:spcAft>
              <a:buNone/>
            </a:pPr>
            <a:endParaRPr lang="en-US"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lang="en-US" sz="2400" b="1" dirty="0">
              <a:solidFill>
                <a:srgbClr val="FFFFFF"/>
              </a:solidFill>
              <a:latin typeface="Bebas Neue"/>
              <a:ea typeface="Bebas Neue"/>
              <a:cs typeface="Bebas Neue"/>
              <a:sym typeface="Bebas Neue"/>
            </a:endParaRPr>
          </a:p>
          <a:p>
            <a:pPr marL="0" lvl="0" indent="0" algn="ctr" rtl="0">
              <a:spcBef>
                <a:spcPts val="0"/>
              </a:spcBef>
              <a:spcAft>
                <a:spcPts val="0"/>
              </a:spcAft>
              <a:buNone/>
            </a:pPr>
            <a:endParaRPr sz="2400" b="1" dirty="0">
              <a:solidFill>
                <a:schemeClr val="tx1"/>
              </a:solidFill>
              <a:latin typeface="Bebas Neue"/>
              <a:ea typeface="Bebas Neue"/>
              <a:cs typeface="Bebas Neue"/>
              <a:sym typeface="Bebas Neue"/>
            </a:endParaRPr>
          </a:p>
        </p:txBody>
      </p:sp>
    </p:spTree>
    <p:extLst>
      <p:ext uri="{BB962C8B-B14F-4D97-AF65-F5344CB8AC3E}">
        <p14:creationId xmlns:p14="http://schemas.microsoft.com/office/powerpoint/2010/main" val="347068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9"/>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651" name="Google Shape;651;p49"/>
          <p:cNvPicPr preferRelativeResize="0"/>
          <p:nvPr/>
        </p:nvPicPr>
        <p:blipFill>
          <a:blip r:embed="rId3">
            <a:alphaModFix amt="50000"/>
          </a:blip>
          <a:stretch>
            <a:fillRect/>
          </a:stretch>
        </p:blipFill>
        <p:spPr>
          <a:xfrm>
            <a:off x="7925350" y="108628"/>
            <a:ext cx="1005102" cy="393600"/>
          </a:xfrm>
          <a:prstGeom prst="rect">
            <a:avLst/>
          </a:prstGeom>
          <a:noFill/>
          <a:ln>
            <a:noFill/>
          </a:ln>
        </p:spPr>
      </p:pic>
      <p:sp>
        <p:nvSpPr>
          <p:cNvPr id="652" name="Google Shape;652;p49"/>
          <p:cNvSpPr txBox="1"/>
          <p:nvPr/>
        </p:nvSpPr>
        <p:spPr>
          <a:xfrm>
            <a:off x="-74302" y="534377"/>
            <a:ext cx="7048212" cy="83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chemeClr val="lt1"/>
                </a:solidFill>
                <a:latin typeface="Anton"/>
                <a:ea typeface="Anton"/>
                <a:cs typeface="Anton"/>
                <a:sym typeface="Anton"/>
              </a:rPr>
              <a:t>L</a:t>
            </a:r>
            <a:r>
              <a:rPr lang="en" sz="2800" dirty="0">
                <a:solidFill>
                  <a:schemeClr val="lt1"/>
                </a:solidFill>
                <a:latin typeface="Anton"/>
                <a:ea typeface="Anton"/>
                <a:cs typeface="Anton"/>
                <a:sym typeface="Anton"/>
              </a:rPr>
              <a:t>ooking Back What Would You Do Differently?</a:t>
            </a:r>
            <a:endParaRPr sz="2800" dirty="0">
              <a:solidFill>
                <a:schemeClr val="lt1"/>
              </a:solidFill>
              <a:latin typeface="Anton"/>
              <a:ea typeface="Anton"/>
              <a:cs typeface="Anton"/>
              <a:sym typeface="Anton"/>
            </a:endParaRPr>
          </a:p>
        </p:txBody>
      </p:sp>
      <p:sp>
        <p:nvSpPr>
          <p:cNvPr id="2" name="TextBox 1">
            <a:extLst>
              <a:ext uri="{FF2B5EF4-FFF2-40B4-BE49-F238E27FC236}">
                <a16:creationId xmlns:a16="http://schemas.microsoft.com/office/drawing/2014/main" id="{E39AC615-4EB9-4103-870E-A652EBF4FB46}"/>
              </a:ext>
            </a:extLst>
          </p:cNvPr>
          <p:cNvSpPr txBox="1"/>
          <p:nvPr/>
        </p:nvSpPr>
        <p:spPr>
          <a:xfrm>
            <a:off x="534473" y="1448873"/>
            <a:ext cx="8209235" cy="1785104"/>
          </a:xfrm>
          <a:prstGeom prst="rect">
            <a:avLst/>
          </a:prstGeom>
          <a:noFill/>
        </p:spPr>
        <p:txBody>
          <a:bodyPr wrap="square" rtlCol="0">
            <a:spAutoFit/>
          </a:bodyPr>
          <a:lstStyle/>
          <a:p>
            <a:pPr marL="285750" indent="-285750">
              <a:buFont typeface="Arial" panose="020B0604020202020204" pitchFamily="34" charset="0"/>
              <a:buChar char="•"/>
            </a:pPr>
            <a:r>
              <a:rPr lang="en-US" sz="2400" dirty="0"/>
              <a:t>Initial plans would include a micro grid. </a:t>
            </a:r>
          </a:p>
          <a:p>
            <a:pPr marL="285750" indent="-285750">
              <a:buFont typeface="Arial" panose="020B0604020202020204" pitchFamily="34" charset="0"/>
              <a:buChar char="•"/>
            </a:pPr>
            <a:r>
              <a:rPr lang="en-US" sz="2400" dirty="0"/>
              <a:t>Select larger bus battery option battery</a:t>
            </a:r>
          </a:p>
          <a:p>
            <a:pPr marL="285750" indent="-285750">
              <a:buFont typeface="Arial" panose="020B0604020202020204" pitchFamily="34" charset="0"/>
              <a:buChar char="•"/>
            </a:pPr>
            <a:r>
              <a:rPr lang="en-US" sz="2400" dirty="0"/>
              <a:t>Installed one super charger</a:t>
            </a:r>
          </a:p>
          <a:p>
            <a:pPr marL="285750" indent="-285750">
              <a:buFont typeface="Arial" panose="020B0604020202020204" pitchFamily="34" charset="0"/>
              <a:buChar char="•"/>
            </a:pPr>
            <a:r>
              <a:rPr lang="en-US" sz="2400" dirty="0"/>
              <a:t>Started with SCE installing a larger transformer, 1500kva</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0"/>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522" name="Google Shape;522;p40"/>
          <p:cNvSpPr txBox="1"/>
          <p:nvPr/>
        </p:nvSpPr>
        <p:spPr>
          <a:xfrm>
            <a:off x="5536025" y="4746600"/>
            <a:ext cx="4141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rgbClr val="B7B7B7"/>
                </a:solidFill>
                <a:latin typeface="Poppins"/>
                <a:ea typeface="Poppins"/>
                <a:cs typeface="Poppins"/>
                <a:sym typeface="Poppins"/>
              </a:rPr>
              <a:t>#MVUSDGoBeyond</a:t>
            </a:r>
            <a:endParaRPr i="1">
              <a:solidFill>
                <a:srgbClr val="B7B7B7"/>
              </a:solidFill>
              <a:latin typeface="Poppins"/>
              <a:ea typeface="Poppins"/>
              <a:cs typeface="Poppins"/>
              <a:sym typeface="Poppins"/>
            </a:endParaRPr>
          </a:p>
        </p:txBody>
      </p:sp>
      <p:pic>
        <p:nvPicPr>
          <p:cNvPr id="4" name="Picture 3">
            <a:extLst>
              <a:ext uri="{FF2B5EF4-FFF2-40B4-BE49-F238E27FC236}">
                <a16:creationId xmlns:a16="http://schemas.microsoft.com/office/drawing/2014/main" id="{F3C4A935-1962-4A65-AF7C-54B298FC717E}"/>
              </a:ext>
            </a:extLst>
          </p:cNvPr>
          <p:cNvPicPr>
            <a:picLocks noChangeAspect="1"/>
          </p:cNvPicPr>
          <p:nvPr/>
        </p:nvPicPr>
        <p:blipFill>
          <a:blip r:embed="rId3"/>
          <a:stretch>
            <a:fillRect/>
          </a:stretch>
        </p:blipFill>
        <p:spPr>
          <a:xfrm>
            <a:off x="293003" y="418563"/>
            <a:ext cx="4541914" cy="3688400"/>
          </a:xfrm>
          <a:prstGeom prst="rect">
            <a:avLst/>
          </a:prstGeom>
        </p:spPr>
      </p:pic>
      <p:sp>
        <p:nvSpPr>
          <p:cNvPr id="10" name="Google Shape;83;p15">
            <a:extLst>
              <a:ext uri="{FF2B5EF4-FFF2-40B4-BE49-F238E27FC236}">
                <a16:creationId xmlns:a16="http://schemas.microsoft.com/office/drawing/2014/main" id="{706F50F1-0137-4A08-A9F8-8A7A9E946A72}"/>
              </a:ext>
            </a:extLst>
          </p:cNvPr>
          <p:cNvSpPr/>
          <p:nvPr/>
        </p:nvSpPr>
        <p:spPr>
          <a:xfrm>
            <a:off x="116796" y="226333"/>
            <a:ext cx="4894327" cy="472035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25516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TextBox 11">
            <a:extLst>
              <a:ext uri="{FF2B5EF4-FFF2-40B4-BE49-F238E27FC236}">
                <a16:creationId xmlns:a16="http://schemas.microsoft.com/office/drawing/2014/main" id="{BC80E255-92F7-49B6-B093-4BE0A20A4C66}"/>
              </a:ext>
            </a:extLst>
          </p:cNvPr>
          <p:cNvSpPr txBox="1"/>
          <p:nvPr/>
        </p:nvSpPr>
        <p:spPr>
          <a:xfrm>
            <a:off x="5339534" y="484273"/>
            <a:ext cx="4839236" cy="369332"/>
          </a:xfrm>
          <a:prstGeom prst="rect">
            <a:avLst/>
          </a:prstGeom>
          <a:noFill/>
        </p:spPr>
        <p:txBody>
          <a:bodyPr wrap="square">
            <a:spAutoFit/>
          </a:bodyPr>
          <a:lstStyle/>
          <a:p>
            <a:pPr marL="0" lvl="0" indent="0" algn="l" rtl="0">
              <a:spcBef>
                <a:spcPts val="0"/>
              </a:spcBef>
              <a:spcAft>
                <a:spcPts val="0"/>
              </a:spcAft>
              <a:buNone/>
            </a:pPr>
            <a:r>
              <a:rPr lang="en-US" sz="1800" b="1" dirty="0">
                <a:solidFill>
                  <a:srgbClr val="FFCB00"/>
                </a:solidFill>
                <a:latin typeface="Poppins"/>
                <a:ea typeface="Poppins"/>
                <a:cs typeface="Poppins"/>
                <a:sym typeface="Poppins"/>
              </a:rPr>
              <a:t>MORENO VALLEY AIR QUALITY </a:t>
            </a:r>
          </a:p>
        </p:txBody>
      </p:sp>
      <p:sp>
        <p:nvSpPr>
          <p:cNvPr id="14" name="TextBox 13">
            <a:extLst>
              <a:ext uri="{FF2B5EF4-FFF2-40B4-BE49-F238E27FC236}">
                <a16:creationId xmlns:a16="http://schemas.microsoft.com/office/drawing/2014/main" id="{ADE6D6CD-9576-4FF4-A6EB-FD140126CD80}"/>
              </a:ext>
            </a:extLst>
          </p:cNvPr>
          <p:cNvSpPr txBox="1"/>
          <p:nvPr/>
        </p:nvSpPr>
        <p:spPr>
          <a:xfrm>
            <a:off x="5061397" y="1125200"/>
            <a:ext cx="4082603" cy="2893100"/>
          </a:xfrm>
          <a:prstGeom prst="rect">
            <a:avLst/>
          </a:prstGeom>
          <a:noFill/>
        </p:spPr>
        <p:txBody>
          <a:bodyPr wrap="square">
            <a:spAutoFit/>
          </a:bodyPr>
          <a:lstStyle/>
          <a:p>
            <a:pPr marL="0" lvl="0" indent="0" algn="l" rtl="0">
              <a:spcBef>
                <a:spcPts val="0"/>
              </a:spcBef>
              <a:spcAft>
                <a:spcPts val="0"/>
              </a:spcAft>
              <a:buNone/>
            </a:pPr>
            <a:r>
              <a:rPr lang="en-US" sz="1400" dirty="0">
                <a:solidFill>
                  <a:srgbClr val="FFFF00"/>
                </a:solidFill>
                <a:latin typeface="Poppins"/>
                <a:ea typeface="Poppins"/>
                <a:cs typeface="Poppins"/>
                <a:sym typeface="Poppins"/>
              </a:rPr>
              <a:t>CAL ENVIROSCREEN IS A TOOL USED TO HELP IDENTIFY COMMUNITIES DISPROPORTIONATELY BURDENED BY MULTIPLE SOURCES OF POLLUTION.</a:t>
            </a:r>
          </a:p>
          <a:p>
            <a:pPr marL="0" lvl="0" indent="0" algn="l" rtl="0">
              <a:spcBef>
                <a:spcPts val="0"/>
              </a:spcBef>
              <a:spcAft>
                <a:spcPts val="0"/>
              </a:spcAft>
              <a:buNone/>
            </a:pPr>
            <a:endParaRPr lang="en-US" sz="1400" dirty="0">
              <a:solidFill>
                <a:srgbClr val="FFFF00"/>
              </a:solidFill>
              <a:latin typeface="Poppins"/>
              <a:ea typeface="Poppins"/>
              <a:cs typeface="Poppins"/>
              <a:sym typeface="Poppins"/>
            </a:endParaRPr>
          </a:p>
          <a:p>
            <a:pPr marL="0" lvl="0" indent="0" algn="l" rtl="0">
              <a:spcBef>
                <a:spcPts val="0"/>
              </a:spcBef>
              <a:spcAft>
                <a:spcPts val="0"/>
              </a:spcAft>
              <a:buNone/>
            </a:pPr>
            <a:r>
              <a:rPr lang="en-US" sz="1400" dirty="0">
                <a:solidFill>
                  <a:srgbClr val="FFFF00"/>
                </a:solidFill>
                <a:latin typeface="Poppins"/>
                <a:ea typeface="Poppins"/>
                <a:cs typeface="Poppins"/>
                <a:sym typeface="Poppins"/>
              </a:rPr>
              <a:t>THE MORENO VALLEY AREA IS IN THE 98th PERCENTILE OF THE ENVIROSCREEN. THE REPORT SHARES A HIGH PERCENTAGE OF ASTHMA, LOW BIRTH WEIGHT AND CARDIOVASCULAR DISEASE ALL A FACTOR OF THE DANGEROUS AIR QUALITY. IT IS CRITICAL THAT ADDRESS THE POOR AIR QUALITY OF OUR COMMUNITY</a:t>
            </a:r>
            <a:endParaRPr lang="en-US" dirty="0"/>
          </a:p>
        </p:txBody>
      </p:sp>
    </p:spTree>
    <p:extLst>
      <p:ext uri="{BB962C8B-B14F-4D97-AF65-F5344CB8AC3E}">
        <p14:creationId xmlns:p14="http://schemas.microsoft.com/office/powerpoint/2010/main" val="279302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extLst>
              <a:ext uri="{BEBA8EAE-BF5A-486C-A8C5-ECC9F3942E4B}">
                <a14:imgProps xmlns:a14="http://schemas.microsoft.com/office/drawing/2010/main">
                  <a14:imgLayer r:embed="rId4">
                    <a14:imgEffect>
                      <a14:artisticPencilSketch/>
                    </a14:imgEffect>
                  </a14:imgLayer>
                </a14:imgProps>
              </a:ext>
            </a:extLst>
          </a:blip>
          <a:stretch>
            <a:fillRect/>
          </a:stretch>
        </a:blipFill>
        <a:effectLst/>
      </p:bgPr>
    </p:bg>
    <p:spTree>
      <p:nvGrpSpPr>
        <p:cNvPr id="1" name="Shape 518"/>
        <p:cNvGrpSpPr/>
        <p:nvPr/>
      </p:nvGrpSpPr>
      <p:grpSpPr>
        <a:xfrm>
          <a:off x="0" y="0"/>
          <a:ext cx="0" cy="0"/>
          <a:chOff x="0" y="0"/>
          <a:chExt cx="0" cy="0"/>
        </a:xfrm>
      </p:grpSpPr>
      <p:sp>
        <p:nvSpPr>
          <p:cNvPr id="519" name="Google Shape;519;p40"/>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522" name="Google Shape;522;p40"/>
          <p:cNvSpPr txBox="1"/>
          <p:nvPr/>
        </p:nvSpPr>
        <p:spPr>
          <a:xfrm>
            <a:off x="5536025" y="4746600"/>
            <a:ext cx="4141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rgbClr val="B7B7B7"/>
                </a:solidFill>
                <a:latin typeface="Poppins"/>
                <a:ea typeface="Poppins"/>
                <a:cs typeface="Poppins"/>
                <a:sym typeface="Poppins"/>
              </a:rPr>
              <a:t>#MVUSDGoBeyond</a:t>
            </a:r>
            <a:endParaRPr i="1">
              <a:solidFill>
                <a:srgbClr val="B7B7B7"/>
              </a:solidFill>
              <a:latin typeface="Poppins"/>
              <a:ea typeface="Poppins"/>
              <a:cs typeface="Poppins"/>
              <a:sym typeface="Poppins"/>
            </a:endParaRPr>
          </a:p>
        </p:txBody>
      </p:sp>
      <p:sp>
        <p:nvSpPr>
          <p:cNvPr id="9" name="TextBox 8">
            <a:extLst>
              <a:ext uri="{FF2B5EF4-FFF2-40B4-BE49-F238E27FC236}">
                <a16:creationId xmlns:a16="http://schemas.microsoft.com/office/drawing/2014/main" id="{42B4B63A-4A86-4B31-9EEE-F978D251A232}"/>
              </a:ext>
            </a:extLst>
          </p:cNvPr>
          <p:cNvSpPr txBox="1"/>
          <p:nvPr/>
        </p:nvSpPr>
        <p:spPr>
          <a:xfrm>
            <a:off x="94981" y="248037"/>
            <a:ext cx="2493236" cy="3493264"/>
          </a:xfrm>
          <a:prstGeom prst="rect">
            <a:avLst/>
          </a:prstGeom>
          <a:noFill/>
        </p:spPr>
        <p:txBody>
          <a:bodyPr wrap="square">
            <a:spAutoFit/>
          </a:bodyPr>
          <a:lstStyle/>
          <a:p>
            <a:pPr marL="0" marR="0" lvl="0" indent="0" algn="l" rtl="0">
              <a:lnSpc>
                <a:spcPct val="100000"/>
              </a:lnSpc>
              <a:spcBef>
                <a:spcPts val="600"/>
              </a:spcBef>
              <a:spcAft>
                <a:spcPts val="0"/>
              </a:spcAft>
              <a:buClr>
                <a:srgbClr val="000000"/>
              </a:buClr>
              <a:buSzPts val="1800"/>
              <a:buFont typeface="Arial"/>
              <a:buNone/>
            </a:pPr>
            <a:r>
              <a:rPr lang="en-US" sz="1800" b="1" dirty="0">
                <a:solidFill>
                  <a:srgbClr val="0073C4"/>
                </a:solidFill>
                <a:latin typeface="Poppins"/>
                <a:ea typeface="Poppins"/>
                <a:cs typeface="Poppins"/>
                <a:sym typeface="Poppins"/>
              </a:rPr>
              <a:t>ZERO EMISSIONS</a:t>
            </a:r>
            <a:endParaRPr lang="en-US" sz="1800" b="1" i="0" u="none" strike="noStrike" cap="none" dirty="0">
              <a:solidFill>
                <a:srgbClr val="0073C4"/>
              </a:solidFill>
              <a:latin typeface="Poppins"/>
              <a:ea typeface="Poppins"/>
              <a:cs typeface="Poppins"/>
              <a:sym typeface="Poppins"/>
            </a:endParaRPr>
          </a:p>
          <a:p>
            <a:pPr marL="0" marR="0" lvl="0" indent="0" algn="l" rtl="0">
              <a:lnSpc>
                <a:spcPct val="100000"/>
              </a:lnSpc>
              <a:spcBef>
                <a:spcPts val="600"/>
              </a:spcBef>
              <a:spcAft>
                <a:spcPts val="0"/>
              </a:spcAft>
              <a:buClr>
                <a:srgbClr val="000000"/>
              </a:buClr>
              <a:buSzPts val="1700"/>
              <a:buFont typeface="Arial"/>
              <a:buNone/>
            </a:pPr>
            <a:r>
              <a:rPr lang="en-US" sz="1800" dirty="0">
                <a:solidFill>
                  <a:srgbClr val="434343"/>
                </a:solidFill>
                <a:latin typeface="Poppins"/>
                <a:ea typeface="Poppins"/>
                <a:cs typeface="Poppins"/>
                <a:sym typeface="Poppins"/>
              </a:rPr>
              <a:t>DEPLOYING 42 ELECTRIC SCHOOL BUSES, WILL REDUCE CO2 EMISSIONS BY 549 METRIC TONS ANNUALLY. THAT IS THE EQUIVALENT TO REMOVING 260,863 PASSENGER CARS FROM THE STREETS OF MORENO VALLEY!   </a:t>
            </a:r>
            <a:endParaRPr lang="en-US" sz="1800" b="0" i="0" u="none" strike="noStrike" cap="none" dirty="0">
              <a:solidFill>
                <a:srgbClr val="434343"/>
              </a:solidFill>
              <a:latin typeface="Poppins"/>
              <a:ea typeface="Poppins"/>
              <a:cs typeface="Poppins"/>
              <a:sym typeface="Poppins"/>
            </a:endParaRPr>
          </a:p>
        </p:txBody>
      </p:sp>
      <p:sp>
        <p:nvSpPr>
          <p:cNvPr id="11" name="TextBox 10">
            <a:extLst>
              <a:ext uri="{FF2B5EF4-FFF2-40B4-BE49-F238E27FC236}">
                <a16:creationId xmlns:a16="http://schemas.microsoft.com/office/drawing/2014/main" id="{545B84BD-34AD-43C8-A288-D4681B863435}"/>
              </a:ext>
            </a:extLst>
          </p:cNvPr>
          <p:cNvSpPr txBox="1"/>
          <p:nvPr/>
        </p:nvSpPr>
        <p:spPr>
          <a:xfrm>
            <a:off x="2661637" y="248037"/>
            <a:ext cx="3068117" cy="3847207"/>
          </a:xfrm>
          <a:prstGeom prst="rect">
            <a:avLst/>
          </a:prstGeom>
          <a:noFill/>
        </p:spPr>
        <p:txBody>
          <a:bodyPr wrap="square">
            <a:spAutoFit/>
          </a:bodyPr>
          <a:lstStyle/>
          <a:p>
            <a:pPr marL="0" marR="0" lvl="0" indent="0" algn="l" rtl="0">
              <a:lnSpc>
                <a:spcPct val="100000"/>
              </a:lnSpc>
              <a:spcBef>
                <a:spcPts val="600"/>
              </a:spcBef>
              <a:spcAft>
                <a:spcPts val="0"/>
              </a:spcAft>
              <a:buClr>
                <a:srgbClr val="000000"/>
              </a:buClr>
              <a:buSzPts val="1800"/>
              <a:buFont typeface="Arial"/>
              <a:buNone/>
            </a:pPr>
            <a:r>
              <a:rPr lang="en-US" sz="1800" b="1" dirty="0">
                <a:solidFill>
                  <a:srgbClr val="38761D"/>
                </a:solidFill>
                <a:latin typeface="Poppins"/>
                <a:ea typeface="Poppins"/>
                <a:cs typeface="Poppins"/>
                <a:sym typeface="Poppins"/>
              </a:rPr>
              <a:t>RENEWABLE ENERGY</a:t>
            </a:r>
            <a:endParaRPr lang="en-US" sz="1800" b="1" i="0" u="none" strike="noStrike" cap="none" dirty="0">
              <a:solidFill>
                <a:srgbClr val="38761D"/>
              </a:solidFill>
              <a:latin typeface="Poppins"/>
              <a:ea typeface="Poppins"/>
              <a:cs typeface="Poppins"/>
              <a:sym typeface="Poppins"/>
            </a:endParaRPr>
          </a:p>
          <a:p>
            <a:pPr marL="0" marR="0" lvl="0" indent="0" algn="l" rtl="0">
              <a:lnSpc>
                <a:spcPct val="100000"/>
              </a:lnSpc>
              <a:spcBef>
                <a:spcPts val="600"/>
              </a:spcBef>
              <a:spcAft>
                <a:spcPts val="0"/>
              </a:spcAft>
              <a:buClr>
                <a:srgbClr val="000000"/>
              </a:buClr>
              <a:buSzPts val="1700"/>
              <a:buFont typeface="Arial"/>
              <a:buNone/>
            </a:pPr>
            <a:r>
              <a:rPr lang="en-US" sz="1800" dirty="0">
                <a:solidFill>
                  <a:srgbClr val="434343"/>
                </a:solidFill>
                <a:latin typeface="Poppins"/>
                <a:ea typeface="Poppins"/>
                <a:cs typeface="Poppins"/>
                <a:sym typeface="Poppins"/>
              </a:rPr>
              <a:t>SOLAR PANELS INSTALLED AT OUR PERRIS OPERATIONS CENTER PRODUCE NEARLY A MEGAWATT OF POWER.</a:t>
            </a:r>
          </a:p>
          <a:p>
            <a:pPr marL="0" marR="0" lvl="0" indent="0" algn="l" rtl="0">
              <a:lnSpc>
                <a:spcPct val="100000"/>
              </a:lnSpc>
              <a:spcBef>
                <a:spcPts val="600"/>
              </a:spcBef>
              <a:spcAft>
                <a:spcPts val="0"/>
              </a:spcAft>
              <a:buClr>
                <a:srgbClr val="000000"/>
              </a:buClr>
              <a:buSzPts val="1700"/>
              <a:buFont typeface="Arial"/>
              <a:buNone/>
            </a:pPr>
            <a:r>
              <a:rPr lang="en-US" sz="1800" dirty="0">
                <a:solidFill>
                  <a:srgbClr val="434343"/>
                </a:solidFill>
                <a:latin typeface="Poppins"/>
                <a:ea typeface="Poppins"/>
                <a:cs typeface="Poppins"/>
                <a:sym typeface="Poppins"/>
              </a:rPr>
              <a:t>OUR NEW CNG STATION FUELS 28 OF OUR SCHOOL BUSES WITH RENEWABLE CNG DERIVED FROM CAPTURED LANDFILL GASES. ENERGY REIMAGINED!</a:t>
            </a:r>
            <a:endParaRPr lang="en-US" sz="1800" b="0" i="0" u="none" strike="noStrike" cap="none" dirty="0">
              <a:solidFill>
                <a:srgbClr val="434343"/>
              </a:solidFill>
              <a:latin typeface="Poppins"/>
              <a:ea typeface="Poppins"/>
              <a:cs typeface="Poppins"/>
              <a:sym typeface="Poppins"/>
            </a:endParaRPr>
          </a:p>
        </p:txBody>
      </p:sp>
      <p:pic>
        <p:nvPicPr>
          <p:cNvPr id="6" name="Picture 5">
            <a:extLst>
              <a:ext uri="{FF2B5EF4-FFF2-40B4-BE49-F238E27FC236}">
                <a16:creationId xmlns:a16="http://schemas.microsoft.com/office/drawing/2014/main" id="{EEDA85C2-F9AF-4E0E-A420-932AF0B232F1}"/>
              </a:ext>
            </a:extLst>
          </p:cNvPr>
          <p:cNvPicPr>
            <a:picLocks noChangeAspect="1"/>
          </p:cNvPicPr>
          <p:nvPr/>
        </p:nvPicPr>
        <p:blipFill>
          <a:blip r:embed="rId5"/>
          <a:stretch>
            <a:fillRect/>
          </a:stretch>
        </p:blipFill>
        <p:spPr>
          <a:xfrm>
            <a:off x="5672857" y="-8"/>
            <a:ext cx="3491974" cy="51435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0"/>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520" name="Google Shape;520;p40"/>
          <p:cNvSpPr txBox="1"/>
          <p:nvPr/>
        </p:nvSpPr>
        <p:spPr>
          <a:xfrm>
            <a:off x="4740472" y="1543188"/>
            <a:ext cx="3927600" cy="1894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US" sz="6400" dirty="0">
                <a:solidFill>
                  <a:srgbClr val="FFCB00"/>
                </a:solidFill>
                <a:latin typeface="Bebas Neue"/>
                <a:ea typeface="Bebas Neue"/>
                <a:cs typeface="Bebas Neue"/>
                <a:sym typeface="Bebas Neue"/>
              </a:rPr>
              <a:t>Q</a:t>
            </a:r>
            <a:r>
              <a:rPr lang="en" sz="6400" dirty="0">
                <a:solidFill>
                  <a:srgbClr val="FFCB00"/>
                </a:solidFill>
                <a:latin typeface="Bebas Neue"/>
                <a:ea typeface="Bebas Neue"/>
                <a:cs typeface="Bebas Neue"/>
                <a:sym typeface="Bebas Neue"/>
              </a:rPr>
              <a:t>uestions?</a:t>
            </a:r>
            <a:endParaRPr sz="6400" dirty="0">
              <a:solidFill>
                <a:srgbClr val="FFCB00"/>
              </a:solidFill>
              <a:latin typeface="Bebas Neue"/>
              <a:ea typeface="Bebas Neue"/>
              <a:cs typeface="Bebas Neue"/>
              <a:sym typeface="Bebas Neue"/>
            </a:endParaRPr>
          </a:p>
        </p:txBody>
      </p:sp>
      <p:pic>
        <p:nvPicPr>
          <p:cNvPr id="521" name="Google Shape;521;p40"/>
          <p:cNvPicPr preferRelativeResize="0"/>
          <p:nvPr/>
        </p:nvPicPr>
        <p:blipFill>
          <a:blip r:embed="rId3">
            <a:alphaModFix/>
          </a:blip>
          <a:stretch>
            <a:fillRect/>
          </a:stretch>
        </p:blipFill>
        <p:spPr>
          <a:xfrm>
            <a:off x="281688" y="503850"/>
            <a:ext cx="3828500" cy="3828449"/>
          </a:xfrm>
          <a:prstGeom prst="rect">
            <a:avLst/>
          </a:prstGeom>
          <a:noFill/>
          <a:ln>
            <a:noFill/>
          </a:ln>
        </p:spPr>
      </p:pic>
      <p:sp>
        <p:nvSpPr>
          <p:cNvPr id="522" name="Google Shape;522;p40"/>
          <p:cNvSpPr txBox="1"/>
          <p:nvPr/>
        </p:nvSpPr>
        <p:spPr>
          <a:xfrm>
            <a:off x="5536025" y="4746600"/>
            <a:ext cx="4141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rgbClr val="B7B7B7"/>
                </a:solidFill>
                <a:latin typeface="Poppins"/>
                <a:ea typeface="Poppins"/>
                <a:cs typeface="Poppins"/>
                <a:sym typeface="Poppins"/>
              </a:rPr>
              <a:t>#MVUSDGoBeyond</a:t>
            </a:r>
            <a:endParaRPr i="1">
              <a:solidFill>
                <a:srgbClr val="B7B7B7"/>
              </a:solidFill>
              <a:latin typeface="Poppins"/>
              <a:ea typeface="Poppins"/>
              <a:cs typeface="Poppins"/>
              <a:sym typeface="Poppins"/>
            </a:endParaRPr>
          </a:p>
        </p:txBody>
      </p:sp>
    </p:spTree>
    <p:extLst>
      <p:ext uri="{BB962C8B-B14F-4D97-AF65-F5344CB8AC3E}">
        <p14:creationId xmlns:p14="http://schemas.microsoft.com/office/powerpoint/2010/main" val="1717815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134"/>
          <p:cNvSpPr txBox="1"/>
          <p:nvPr/>
        </p:nvSpPr>
        <p:spPr>
          <a:xfrm>
            <a:off x="9657825" y="1342825"/>
            <a:ext cx="1125600" cy="19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D966"/>
                </a:solidFill>
                <a:latin typeface="Poppins"/>
                <a:ea typeface="Poppins"/>
                <a:cs typeface="Poppins"/>
                <a:sym typeface="Poppins"/>
              </a:rPr>
              <a:t>.   .   .   .</a:t>
            </a:r>
            <a:endParaRPr sz="2200" b="1">
              <a:solidFill>
                <a:srgbClr val="FFD966"/>
              </a:solidFill>
              <a:latin typeface="Poppins"/>
              <a:ea typeface="Poppins"/>
              <a:cs typeface="Poppins"/>
              <a:sym typeface="Poppins"/>
            </a:endParaRPr>
          </a:p>
          <a:p>
            <a:pPr marL="0" lvl="0" indent="0" algn="l" rtl="0">
              <a:spcBef>
                <a:spcPts val="0"/>
              </a:spcBef>
              <a:spcAft>
                <a:spcPts val="0"/>
              </a:spcAft>
              <a:buNone/>
            </a:pPr>
            <a:r>
              <a:rPr lang="en" sz="2200" b="1">
                <a:solidFill>
                  <a:srgbClr val="FFD966"/>
                </a:solidFill>
                <a:latin typeface="Poppins"/>
                <a:ea typeface="Poppins"/>
                <a:cs typeface="Poppins"/>
                <a:sym typeface="Poppins"/>
              </a:rPr>
              <a:t>.   .   .   . </a:t>
            </a:r>
            <a:endParaRPr sz="2200" b="1">
              <a:solidFill>
                <a:srgbClr val="FFD966"/>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2200" b="1">
                <a:solidFill>
                  <a:srgbClr val="FFD966"/>
                </a:solidFill>
                <a:latin typeface="Poppins"/>
                <a:ea typeface="Poppins"/>
                <a:cs typeface="Poppins"/>
                <a:sym typeface="Poppins"/>
              </a:rPr>
              <a:t>.   .   .   .</a:t>
            </a:r>
            <a:endParaRPr sz="2200" b="1">
              <a:solidFill>
                <a:srgbClr val="FFD966"/>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2200" b="1">
                <a:solidFill>
                  <a:srgbClr val="FFD966"/>
                </a:solidFill>
                <a:latin typeface="Poppins"/>
                <a:ea typeface="Poppins"/>
                <a:cs typeface="Poppins"/>
                <a:sym typeface="Poppins"/>
              </a:rPr>
              <a:t>.   .   .   . </a:t>
            </a:r>
            <a:endParaRPr sz="2200" b="1">
              <a:solidFill>
                <a:srgbClr val="FFD966"/>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2200" b="1">
                <a:solidFill>
                  <a:srgbClr val="FFD966"/>
                </a:solidFill>
                <a:latin typeface="Poppins"/>
                <a:ea typeface="Poppins"/>
                <a:cs typeface="Poppins"/>
                <a:sym typeface="Poppins"/>
              </a:rPr>
              <a:t>.   .   .   . </a:t>
            </a:r>
            <a:endParaRPr sz="2200" b="1">
              <a:solidFill>
                <a:srgbClr val="FFD966"/>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200" b="1">
              <a:solidFill>
                <a:srgbClr val="FFD966"/>
              </a:solidFill>
              <a:latin typeface="Poppins"/>
              <a:ea typeface="Poppins"/>
              <a:cs typeface="Poppins"/>
              <a:sym typeface="Poppins"/>
            </a:endParaRPr>
          </a:p>
          <a:p>
            <a:pPr marL="0" lvl="0" indent="0" algn="l" rtl="0">
              <a:spcBef>
                <a:spcPts val="0"/>
              </a:spcBef>
              <a:spcAft>
                <a:spcPts val="0"/>
              </a:spcAft>
              <a:buNone/>
            </a:pPr>
            <a:endParaRPr sz="2200" b="1">
              <a:solidFill>
                <a:srgbClr val="FFD966"/>
              </a:solidFill>
              <a:latin typeface="Poppins"/>
              <a:ea typeface="Poppins"/>
              <a:cs typeface="Poppins"/>
              <a:sym typeface="Poppins"/>
            </a:endParaRPr>
          </a:p>
        </p:txBody>
      </p:sp>
      <p:sp>
        <p:nvSpPr>
          <p:cNvPr id="1821" name="Google Shape;1821;p134"/>
          <p:cNvSpPr txBox="1">
            <a:spLocks noGrp="1"/>
          </p:cNvSpPr>
          <p:nvPr>
            <p:ph type="subTitle" idx="4294967295"/>
          </p:nvPr>
        </p:nvSpPr>
        <p:spPr>
          <a:xfrm>
            <a:off x="827725" y="1342825"/>
            <a:ext cx="3347100" cy="511800"/>
          </a:xfrm>
          <a:prstGeom prst="rect">
            <a:avLst/>
          </a:prstGeom>
          <a:effectLst>
            <a:outerShdw blurRad="57150" dist="19050" dir="5400000" algn="bl" rotWithShape="0">
              <a:schemeClr val="lt1">
                <a:alpha val="62000"/>
              </a:scheme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CB00"/>
                </a:solidFill>
                <a:latin typeface="Poppins"/>
                <a:ea typeface="Poppins"/>
                <a:cs typeface="Poppins"/>
                <a:sym typeface="Poppins"/>
              </a:rPr>
              <a:t>Thank You and </a:t>
            </a:r>
            <a:r>
              <a:rPr lang="en" sz="3400" b="1">
                <a:solidFill>
                  <a:srgbClr val="FFCB00"/>
                </a:solidFill>
              </a:rPr>
              <a:t>Let us </a:t>
            </a:r>
            <a:endParaRPr sz="3400" b="1">
              <a:solidFill>
                <a:srgbClr val="FFCB00"/>
              </a:solidFill>
            </a:endParaRPr>
          </a:p>
          <a:p>
            <a:pPr marL="0" lvl="0" indent="0" algn="l" rtl="0">
              <a:spcBef>
                <a:spcPts val="1600"/>
              </a:spcBef>
              <a:spcAft>
                <a:spcPts val="1600"/>
              </a:spcAft>
              <a:buNone/>
            </a:pPr>
            <a:r>
              <a:rPr lang="en" sz="3400" b="1">
                <a:solidFill>
                  <a:srgbClr val="FFFFFF"/>
                </a:solidFill>
              </a:rPr>
              <a:t>GO BEYOND</a:t>
            </a:r>
            <a:r>
              <a:rPr lang="en" sz="3400" b="1">
                <a:solidFill>
                  <a:srgbClr val="FFCB00"/>
                </a:solidFill>
                <a:latin typeface="Poppins"/>
                <a:ea typeface="Poppins"/>
                <a:cs typeface="Poppins"/>
                <a:sym typeface="Poppins"/>
              </a:rPr>
              <a:t>!</a:t>
            </a:r>
            <a:endParaRPr sz="3400" b="1">
              <a:solidFill>
                <a:srgbClr val="FFCB00"/>
              </a:solidFill>
              <a:latin typeface="Poppins"/>
              <a:ea typeface="Poppins"/>
              <a:cs typeface="Poppins"/>
              <a:sym typeface="Poppins"/>
            </a:endParaRPr>
          </a:p>
        </p:txBody>
      </p:sp>
      <p:sp>
        <p:nvSpPr>
          <p:cNvPr id="1822" name="Google Shape;1822;p134"/>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1823" name="Google Shape;1823;p134"/>
          <p:cNvPicPr preferRelativeResize="0"/>
          <p:nvPr/>
        </p:nvPicPr>
        <p:blipFill>
          <a:blip r:embed="rId3">
            <a:alphaModFix/>
          </a:blip>
          <a:stretch>
            <a:fillRect/>
          </a:stretch>
        </p:blipFill>
        <p:spPr>
          <a:xfrm>
            <a:off x="4707938" y="457725"/>
            <a:ext cx="3828500" cy="3828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p:nvPr/>
        </p:nvSpPr>
        <p:spPr>
          <a:xfrm>
            <a:off x="205398" y="69863"/>
            <a:ext cx="5710200" cy="6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dk1"/>
                </a:solidFill>
                <a:latin typeface="Bebas Neue"/>
                <a:ea typeface="Bebas Neue"/>
                <a:cs typeface="Bebas Neue"/>
                <a:sym typeface="Bebas Neue"/>
              </a:rPr>
              <a:t>Agenda</a:t>
            </a:r>
            <a:endParaRPr sz="3600">
              <a:latin typeface="Bebas Neue"/>
              <a:ea typeface="Bebas Neue"/>
              <a:cs typeface="Bebas Neue"/>
              <a:sym typeface="Bebas Neue"/>
            </a:endParaRPr>
          </a:p>
        </p:txBody>
      </p:sp>
      <p:sp>
        <p:nvSpPr>
          <p:cNvPr id="183" name="Google Shape;183;p18"/>
          <p:cNvSpPr txBox="1">
            <a:spLocks noGrp="1"/>
          </p:cNvSpPr>
          <p:nvPr>
            <p:ph type="sldNum" idx="12"/>
          </p:nvPr>
        </p:nvSpPr>
        <p:spPr>
          <a:xfrm>
            <a:off x="8536458" y="4749892"/>
            <a:ext cx="548700" cy="393600"/>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84" name="Google Shape;184;p18"/>
          <p:cNvSpPr txBox="1"/>
          <p:nvPr/>
        </p:nvSpPr>
        <p:spPr>
          <a:xfrm>
            <a:off x="385750"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1.</a:t>
            </a:r>
            <a:endParaRPr sz="2400" b="1">
              <a:solidFill>
                <a:schemeClr val="lt1"/>
              </a:solidFill>
              <a:latin typeface="Bebas Neue"/>
              <a:ea typeface="Bebas Neue"/>
              <a:cs typeface="Bebas Neue"/>
              <a:sym typeface="Bebas Neue"/>
            </a:endParaRPr>
          </a:p>
        </p:txBody>
      </p:sp>
      <p:sp>
        <p:nvSpPr>
          <p:cNvPr id="185" name="Google Shape;185;p18"/>
          <p:cNvSpPr txBox="1"/>
          <p:nvPr/>
        </p:nvSpPr>
        <p:spPr>
          <a:xfrm>
            <a:off x="2096450"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2.</a:t>
            </a:r>
            <a:endParaRPr sz="2400" b="1">
              <a:solidFill>
                <a:schemeClr val="lt1"/>
              </a:solidFill>
              <a:latin typeface="Bebas Neue"/>
              <a:ea typeface="Bebas Neue"/>
              <a:cs typeface="Bebas Neue"/>
              <a:sym typeface="Bebas Neue"/>
            </a:endParaRPr>
          </a:p>
        </p:txBody>
      </p:sp>
      <p:sp>
        <p:nvSpPr>
          <p:cNvPr id="186" name="Google Shape;186;p18"/>
          <p:cNvSpPr txBox="1"/>
          <p:nvPr/>
        </p:nvSpPr>
        <p:spPr>
          <a:xfrm>
            <a:off x="3807138"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3.</a:t>
            </a:r>
            <a:endParaRPr sz="2400" b="1">
              <a:solidFill>
                <a:schemeClr val="lt1"/>
              </a:solidFill>
              <a:latin typeface="Bebas Neue"/>
              <a:ea typeface="Bebas Neue"/>
              <a:cs typeface="Bebas Neue"/>
              <a:sym typeface="Bebas Neue"/>
            </a:endParaRPr>
          </a:p>
        </p:txBody>
      </p:sp>
      <p:sp>
        <p:nvSpPr>
          <p:cNvPr id="187" name="Google Shape;187;p18"/>
          <p:cNvSpPr txBox="1"/>
          <p:nvPr/>
        </p:nvSpPr>
        <p:spPr>
          <a:xfrm>
            <a:off x="5534038"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4.</a:t>
            </a:r>
            <a:endParaRPr sz="2400" b="1">
              <a:solidFill>
                <a:schemeClr val="lt1"/>
              </a:solidFill>
              <a:latin typeface="Bebas Neue"/>
              <a:ea typeface="Bebas Neue"/>
              <a:cs typeface="Bebas Neue"/>
              <a:sym typeface="Bebas Neue"/>
            </a:endParaRPr>
          </a:p>
        </p:txBody>
      </p:sp>
      <p:sp>
        <p:nvSpPr>
          <p:cNvPr id="188" name="Google Shape;188;p18"/>
          <p:cNvSpPr txBox="1"/>
          <p:nvPr/>
        </p:nvSpPr>
        <p:spPr>
          <a:xfrm>
            <a:off x="7228538" y="102137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Bebas Neue"/>
                <a:ea typeface="Bebas Neue"/>
                <a:cs typeface="Bebas Neue"/>
                <a:sym typeface="Bebas Neue"/>
              </a:rPr>
              <a:t>5.</a:t>
            </a:r>
            <a:endParaRPr sz="2400" b="1">
              <a:solidFill>
                <a:schemeClr val="lt1"/>
              </a:solidFill>
              <a:latin typeface="Bebas Neue"/>
              <a:ea typeface="Bebas Neue"/>
              <a:cs typeface="Bebas Neue"/>
              <a:sym typeface="Bebas Neue"/>
            </a:endParaRPr>
          </a:p>
        </p:txBody>
      </p:sp>
      <p:sp>
        <p:nvSpPr>
          <p:cNvPr id="189" name="Google Shape;189;p18"/>
          <p:cNvSpPr txBox="1"/>
          <p:nvPr/>
        </p:nvSpPr>
        <p:spPr>
          <a:xfrm>
            <a:off x="426383" y="1259657"/>
            <a:ext cx="142950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lt1"/>
                </a:solidFill>
                <a:latin typeface="Bebas Neue"/>
                <a:ea typeface="Bebas Neue"/>
                <a:cs typeface="Bebas Neue"/>
                <a:sym typeface="Bebas Neue"/>
              </a:rPr>
              <a:t>MVUSD TRANSPORTATION  DEPARTMENT BREAKDOWN </a:t>
            </a:r>
            <a:endParaRPr sz="1800" dirty="0">
              <a:solidFill>
                <a:schemeClr val="lt1"/>
              </a:solidFill>
              <a:latin typeface="Bebas Neue"/>
              <a:ea typeface="Bebas Neue"/>
              <a:cs typeface="Bebas Neue"/>
              <a:sym typeface="Bebas Neue"/>
            </a:endParaRPr>
          </a:p>
        </p:txBody>
      </p:sp>
      <p:sp>
        <p:nvSpPr>
          <p:cNvPr id="190" name="Google Shape;190;p18"/>
          <p:cNvSpPr txBox="1"/>
          <p:nvPr/>
        </p:nvSpPr>
        <p:spPr>
          <a:xfrm>
            <a:off x="2174720" y="1405192"/>
            <a:ext cx="14295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chemeClr val="lt1"/>
                </a:solidFill>
                <a:latin typeface="Bebas Neue"/>
                <a:ea typeface="Bebas Neue"/>
                <a:cs typeface="Bebas Neue"/>
                <a:sym typeface="Bebas Neue"/>
              </a:rPr>
              <a:t>P</a:t>
            </a:r>
            <a:r>
              <a:rPr lang="en" sz="1800" dirty="0">
                <a:solidFill>
                  <a:schemeClr val="lt1"/>
                </a:solidFill>
                <a:latin typeface="Bebas Neue"/>
                <a:ea typeface="Bebas Neue"/>
                <a:cs typeface="Bebas Neue"/>
                <a:sym typeface="Bebas Neue"/>
              </a:rPr>
              <a:t>reparing for Ev bus arrival</a:t>
            </a:r>
            <a:endParaRPr sz="1800" dirty="0">
              <a:solidFill>
                <a:schemeClr val="lt1"/>
              </a:solidFill>
              <a:latin typeface="Bebas Neue"/>
              <a:ea typeface="Bebas Neue"/>
              <a:cs typeface="Bebas Neue"/>
              <a:sym typeface="Bebas Neue"/>
            </a:endParaRPr>
          </a:p>
        </p:txBody>
      </p:sp>
      <p:sp>
        <p:nvSpPr>
          <p:cNvPr id="192" name="Google Shape;192;p18"/>
          <p:cNvSpPr txBox="1"/>
          <p:nvPr/>
        </p:nvSpPr>
        <p:spPr>
          <a:xfrm>
            <a:off x="5536541" y="1406657"/>
            <a:ext cx="137316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FFFF"/>
                </a:solidFill>
                <a:latin typeface="Bebas Neue"/>
                <a:ea typeface="Bebas Neue"/>
                <a:cs typeface="Bebas Neue"/>
                <a:sym typeface="Bebas Neue"/>
              </a:rPr>
              <a:t>complications &amp; challenges</a:t>
            </a:r>
            <a:endParaRPr sz="1800" dirty="0">
              <a:solidFill>
                <a:schemeClr val="lt1"/>
              </a:solidFill>
              <a:latin typeface="Bebas Neue"/>
              <a:ea typeface="Bebas Neue"/>
              <a:cs typeface="Bebas Neue"/>
              <a:sym typeface="Bebas Neue"/>
            </a:endParaRPr>
          </a:p>
        </p:txBody>
      </p:sp>
      <p:sp>
        <p:nvSpPr>
          <p:cNvPr id="193" name="Google Shape;193;p18"/>
          <p:cNvSpPr txBox="1"/>
          <p:nvPr/>
        </p:nvSpPr>
        <p:spPr>
          <a:xfrm>
            <a:off x="393850"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Bebas Neue"/>
                <a:ea typeface="Bebas Neue"/>
                <a:cs typeface="Bebas Neue"/>
                <a:sym typeface="Bebas Neue"/>
              </a:rPr>
              <a:t>6.</a:t>
            </a:r>
            <a:endParaRPr sz="2400" b="1">
              <a:latin typeface="Bebas Neue"/>
              <a:ea typeface="Bebas Neue"/>
              <a:cs typeface="Bebas Neue"/>
              <a:sym typeface="Bebas Neue"/>
            </a:endParaRPr>
          </a:p>
        </p:txBody>
      </p:sp>
      <p:sp>
        <p:nvSpPr>
          <p:cNvPr id="194" name="Google Shape;194;p18"/>
          <p:cNvSpPr txBox="1"/>
          <p:nvPr/>
        </p:nvSpPr>
        <p:spPr>
          <a:xfrm>
            <a:off x="2104550"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Bebas Neue"/>
                <a:ea typeface="Bebas Neue"/>
                <a:cs typeface="Bebas Neue"/>
                <a:sym typeface="Bebas Neue"/>
              </a:rPr>
              <a:t>7.</a:t>
            </a:r>
            <a:endParaRPr sz="2400" b="1">
              <a:latin typeface="Bebas Neue"/>
              <a:ea typeface="Bebas Neue"/>
              <a:cs typeface="Bebas Neue"/>
              <a:sym typeface="Bebas Neue"/>
            </a:endParaRPr>
          </a:p>
        </p:txBody>
      </p:sp>
      <p:sp>
        <p:nvSpPr>
          <p:cNvPr id="195" name="Google Shape;195;p18"/>
          <p:cNvSpPr txBox="1"/>
          <p:nvPr/>
        </p:nvSpPr>
        <p:spPr>
          <a:xfrm>
            <a:off x="3815238"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Bebas Neue"/>
                <a:ea typeface="Bebas Neue"/>
                <a:cs typeface="Bebas Neue"/>
                <a:sym typeface="Bebas Neue"/>
              </a:rPr>
              <a:t>8.</a:t>
            </a:r>
            <a:endParaRPr sz="2400" b="1">
              <a:latin typeface="Bebas Neue"/>
              <a:ea typeface="Bebas Neue"/>
              <a:cs typeface="Bebas Neue"/>
              <a:sym typeface="Bebas Neue"/>
            </a:endParaRPr>
          </a:p>
        </p:txBody>
      </p:sp>
      <p:sp>
        <p:nvSpPr>
          <p:cNvPr id="196" name="Google Shape;196;p18"/>
          <p:cNvSpPr txBox="1"/>
          <p:nvPr/>
        </p:nvSpPr>
        <p:spPr>
          <a:xfrm>
            <a:off x="5542138"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Bebas Neue"/>
                <a:ea typeface="Bebas Neue"/>
                <a:cs typeface="Bebas Neue"/>
                <a:sym typeface="Bebas Neue"/>
              </a:rPr>
              <a:t>9.</a:t>
            </a:r>
            <a:endParaRPr sz="2400" b="1">
              <a:solidFill>
                <a:schemeClr val="dk1"/>
              </a:solidFill>
              <a:latin typeface="Bebas Neue"/>
              <a:ea typeface="Bebas Neue"/>
              <a:cs typeface="Bebas Neue"/>
              <a:sym typeface="Bebas Neue"/>
            </a:endParaRPr>
          </a:p>
        </p:txBody>
      </p:sp>
      <p:sp>
        <p:nvSpPr>
          <p:cNvPr id="197" name="Google Shape;197;p18"/>
          <p:cNvSpPr txBox="1"/>
          <p:nvPr/>
        </p:nvSpPr>
        <p:spPr>
          <a:xfrm>
            <a:off x="7236638" y="2723625"/>
            <a:ext cx="105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Bebas Neue"/>
                <a:ea typeface="Bebas Neue"/>
                <a:cs typeface="Bebas Neue"/>
                <a:sym typeface="Bebas Neue"/>
              </a:rPr>
              <a:t>10.</a:t>
            </a:r>
            <a:endParaRPr sz="2400" b="1">
              <a:solidFill>
                <a:schemeClr val="dk1"/>
              </a:solidFill>
              <a:latin typeface="Bebas Neue"/>
              <a:ea typeface="Bebas Neue"/>
              <a:cs typeface="Bebas Neue"/>
              <a:sym typeface="Bebas Neue"/>
            </a:endParaRPr>
          </a:p>
        </p:txBody>
      </p:sp>
      <p:sp>
        <p:nvSpPr>
          <p:cNvPr id="198" name="Google Shape;198;p18"/>
          <p:cNvSpPr txBox="1"/>
          <p:nvPr/>
        </p:nvSpPr>
        <p:spPr>
          <a:xfrm>
            <a:off x="532350" y="3032128"/>
            <a:ext cx="12540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800" dirty="0">
                <a:solidFill>
                  <a:schemeClr val="dk1"/>
                </a:solidFill>
                <a:latin typeface="Bebas Neue"/>
                <a:ea typeface="Bebas Neue"/>
                <a:cs typeface="Bebas Neue"/>
                <a:sym typeface="Bebas Neue"/>
              </a:rPr>
              <a:t>Operating costs</a:t>
            </a:r>
            <a:endParaRPr sz="1800" dirty="0">
              <a:latin typeface="Bebas Neue"/>
              <a:ea typeface="Bebas Neue"/>
              <a:cs typeface="Bebas Neue"/>
              <a:sym typeface="Bebas Neue"/>
            </a:endParaRPr>
          </a:p>
        </p:txBody>
      </p:sp>
      <p:sp>
        <p:nvSpPr>
          <p:cNvPr id="199" name="Google Shape;199;p18"/>
          <p:cNvSpPr txBox="1"/>
          <p:nvPr/>
        </p:nvSpPr>
        <p:spPr>
          <a:xfrm>
            <a:off x="2242400" y="3032444"/>
            <a:ext cx="12540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800" dirty="0">
                <a:solidFill>
                  <a:schemeClr val="dk1"/>
                </a:solidFill>
                <a:latin typeface="Bebas Neue"/>
                <a:ea typeface="Bebas Neue"/>
                <a:cs typeface="Bebas Neue"/>
                <a:sym typeface="Bebas Neue"/>
              </a:rPr>
              <a:t>Fuel cost comparisons</a:t>
            </a:r>
            <a:endParaRPr sz="1800" dirty="0">
              <a:latin typeface="Bebas Neue"/>
              <a:ea typeface="Bebas Neue"/>
              <a:cs typeface="Bebas Neue"/>
              <a:sym typeface="Bebas Neue"/>
            </a:endParaRPr>
          </a:p>
        </p:txBody>
      </p:sp>
      <p:sp>
        <p:nvSpPr>
          <p:cNvPr id="200" name="Google Shape;200;p18"/>
          <p:cNvSpPr txBox="1"/>
          <p:nvPr/>
        </p:nvSpPr>
        <p:spPr>
          <a:xfrm>
            <a:off x="3938175" y="3058812"/>
            <a:ext cx="12540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latin typeface="Bebas Neue"/>
                <a:ea typeface="Bebas Neue"/>
                <a:cs typeface="Bebas Neue"/>
                <a:sym typeface="Bebas Neue"/>
              </a:rPr>
              <a:t>L</a:t>
            </a:r>
            <a:r>
              <a:rPr lang="en" sz="1800" dirty="0">
                <a:latin typeface="Bebas Neue"/>
                <a:ea typeface="Bebas Neue"/>
                <a:cs typeface="Bebas Neue"/>
                <a:sym typeface="Bebas Neue"/>
              </a:rPr>
              <a:t>ooking back</a:t>
            </a:r>
          </a:p>
        </p:txBody>
      </p:sp>
      <p:sp>
        <p:nvSpPr>
          <p:cNvPr id="201" name="Google Shape;201;p18"/>
          <p:cNvSpPr txBox="1"/>
          <p:nvPr/>
        </p:nvSpPr>
        <p:spPr>
          <a:xfrm>
            <a:off x="5663801" y="3032444"/>
            <a:ext cx="12540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800" dirty="0">
                <a:solidFill>
                  <a:schemeClr val="dk1"/>
                </a:solidFill>
                <a:latin typeface="Bebas Neue"/>
                <a:ea typeface="Bebas Neue"/>
                <a:cs typeface="Bebas Neue"/>
                <a:sym typeface="Bebas Neue"/>
              </a:rPr>
              <a:t>questions</a:t>
            </a:r>
            <a:endParaRPr sz="1800" dirty="0">
              <a:solidFill>
                <a:schemeClr val="dk1"/>
              </a:solidFill>
              <a:latin typeface="Bebas Neue"/>
              <a:ea typeface="Bebas Neue"/>
              <a:cs typeface="Bebas Neue"/>
              <a:sym typeface="Bebas Neue"/>
            </a:endParaRPr>
          </a:p>
          <a:p>
            <a:pPr marL="0" lvl="0" indent="0" algn="l" rtl="0">
              <a:spcBef>
                <a:spcPts val="0"/>
              </a:spcBef>
              <a:spcAft>
                <a:spcPts val="0"/>
              </a:spcAft>
              <a:buNone/>
            </a:pPr>
            <a:endParaRPr sz="1800" dirty="0">
              <a:solidFill>
                <a:schemeClr val="dk1"/>
              </a:solidFill>
              <a:latin typeface="Bebas Neue"/>
              <a:ea typeface="Bebas Neue"/>
              <a:cs typeface="Bebas Neue"/>
              <a:sym typeface="Bebas Neue"/>
            </a:endParaRPr>
          </a:p>
        </p:txBody>
      </p:sp>
      <p:sp>
        <p:nvSpPr>
          <p:cNvPr id="202" name="Google Shape;202;p18"/>
          <p:cNvSpPr txBox="1"/>
          <p:nvPr/>
        </p:nvSpPr>
        <p:spPr>
          <a:xfrm>
            <a:off x="7366401" y="3032444"/>
            <a:ext cx="1254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Bebas Neue"/>
                <a:ea typeface="Bebas Neue"/>
                <a:cs typeface="Bebas Neue"/>
                <a:sym typeface="Bebas Neue"/>
              </a:rPr>
              <a:t>Closing remarks</a:t>
            </a:r>
            <a:endParaRPr sz="1800" dirty="0">
              <a:solidFill>
                <a:schemeClr val="dk1"/>
              </a:solidFill>
              <a:latin typeface="Bebas Neue"/>
              <a:ea typeface="Bebas Neue"/>
              <a:cs typeface="Bebas Neue"/>
              <a:sym typeface="Bebas Neue"/>
            </a:endParaRPr>
          </a:p>
        </p:txBody>
      </p:sp>
      <p:sp>
        <p:nvSpPr>
          <p:cNvPr id="204" name="Google Shape;204;p18"/>
          <p:cNvSpPr txBox="1"/>
          <p:nvPr/>
        </p:nvSpPr>
        <p:spPr>
          <a:xfrm>
            <a:off x="7351475" y="1406657"/>
            <a:ext cx="12540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chemeClr val="lt1"/>
                </a:solidFill>
                <a:latin typeface="Bebas Neue"/>
                <a:ea typeface="Bebas Neue"/>
                <a:cs typeface="Bebas Neue"/>
                <a:sym typeface="Bebas Neue"/>
              </a:rPr>
              <a:t>range &amp; mileage</a:t>
            </a:r>
            <a:endParaRPr sz="1800" dirty="0">
              <a:solidFill>
                <a:schemeClr val="lt1"/>
              </a:solidFill>
              <a:latin typeface="Bebas Neue"/>
              <a:ea typeface="Bebas Neue"/>
              <a:cs typeface="Bebas Neue"/>
              <a:sym typeface="Bebas Neue"/>
            </a:endParaRPr>
          </a:p>
        </p:txBody>
      </p:sp>
      <p:sp>
        <p:nvSpPr>
          <p:cNvPr id="207" name="Google Shape;207;p18"/>
          <p:cNvSpPr txBox="1">
            <a:spLocks noGrp="1"/>
          </p:cNvSpPr>
          <p:nvPr>
            <p:ph type="sldNum" idx="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TextBox 2">
            <a:extLst>
              <a:ext uri="{FF2B5EF4-FFF2-40B4-BE49-F238E27FC236}">
                <a16:creationId xmlns:a16="http://schemas.microsoft.com/office/drawing/2014/main" id="{ECDA2356-FCB2-474D-A46A-0E6AA7AEF9A4}"/>
              </a:ext>
            </a:extLst>
          </p:cNvPr>
          <p:cNvSpPr txBox="1"/>
          <p:nvPr/>
        </p:nvSpPr>
        <p:spPr>
          <a:xfrm>
            <a:off x="3885420" y="1412454"/>
            <a:ext cx="13731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Bebas Neue"/>
                <a:ea typeface="Bebas Neue"/>
                <a:cs typeface="Bebas Neue"/>
                <a:sym typeface="Bebas Neue"/>
              </a:rPr>
              <a:t> charging basics</a:t>
            </a:r>
            <a:endParaRPr kumimoji="0" lang="en-US" sz="1800" b="0" i="0" u="none" strike="noStrike" kern="0" cap="none" spc="0" normalizeH="0" baseline="0" noProof="0" dirty="0">
              <a:ln>
                <a:noFill/>
              </a:ln>
              <a:solidFill>
                <a:srgbClr val="FFFFFF"/>
              </a:solidFill>
              <a:effectLst/>
              <a:uLnTx/>
              <a:uFillTx/>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7"/>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313" name="Google Shape;313;p27"/>
          <p:cNvSpPr txBox="1"/>
          <p:nvPr/>
        </p:nvSpPr>
        <p:spPr>
          <a:xfrm>
            <a:off x="171925" y="23875"/>
            <a:ext cx="8149115"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600" dirty="0">
                <a:solidFill>
                  <a:schemeClr val="lt1"/>
                </a:solidFill>
                <a:highlight>
                  <a:srgbClr val="FF0000"/>
                </a:highlight>
                <a:latin typeface="Bebas Neue"/>
                <a:sym typeface="Bebas Neue"/>
              </a:rPr>
              <a:t> </a:t>
            </a:r>
            <a:endParaRPr dirty="0">
              <a:solidFill>
                <a:schemeClr val="dk1"/>
              </a:solidFill>
              <a:highlight>
                <a:srgbClr val="FF0000"/>
              </a:highlight>
            </a:endParaRPr>
          </a:p>
          <a:p>
            <a:pPr marL="0" lvl="0" indent="0" algn="l" rtl="0">
              <a:spcBef>
                <a:spcPts val="0"/>
              </a:spcBef>
              <a:spcAft>
                <a:spcPts val="0"/>
              </a:spcAft>
              <a:buNone/>
            </a:pPr>
            <a:endParaRPr sz="3600" dirty="0">
              <a:solidFill>
                <a:schemeClr val="lt1"/>
              </a:solidFill>
              <a:latin typeface="Bebas Neue"/>
              <a:ea typeface="Bebas Neue"/>
              <a:cs typeface="Bebas Neue"/>
              <a:sym typeface="Bebas Neue"/>
            </a:endParaRPr>
          </a:p>
        </p:txBody>
      </p:sp>
      <p:sp>
        <p:nvSpPr>
          <p:cNvPr id="314" name="Google Shape;314;p27"/>
          <p:cNvSpPr txBox="1"/>
          <p:nvPr/>
        </p:nvSpPr>
        <p:spPr>
          <a:xfrm>
            <a:off x="171925" y="446935"/>
            <a:ext cx="6998496" cy="630912"/>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 sz="2400" b="1" dirty="0">
                <a:solidFill>
                  <a:schemeClr val="lt1"/>
                </a:solidFill>
                <a:latin typeface="Poppins"/>
                <a:ea typeface="Poppins"/>
                <a:cs typeface="Poppins"/>
                <a:sym typeface="Poppins"/>
              </a:rPr>
              <a:t>MVUSD Leadership Transportation Team</a:t>
            </a:r>
            <a:endParaRPr sz="2400" dirty="0">
              <a:solidFill>
                <a:schemeClr val="lt1"/>
              </a:solidFill>
              <a:latin typeface="Poppins"/>
              <a:ea typeface="Poppins"/>
              <a:cs typeface="Poppins"/>
              <a:sym typeface="Poppins"/>
            </a:endParaRPr>
          </a:p>
        </p:txBody>
      </p:sp>
      <p:sp>
        <p:nvSpPr>
          <p:cNvPr id="315" name="Google Shape;315;p27"/>
          <p:cNvSpPr txBox="1"/>
          <p:nvPr/>
        </p:nvSpPr>
        <p:spPr>
          <a:xfrm>
            <a:off x="171925" y="1224475"/>
            <a:ext cx="4900500" cy="178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endParaRPr sz="1500" b="1">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endParaRPr sz="1500">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endParaRPr sz="1500" b="1">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endParaRPr sz="1500">
              <a:solidFill>
                <a:srgbClr val="FFCB00"/>
              </a:solidFill>
              <a:latin typeface="Poppins"/>
              <a:ea typeface="Poppins"/>
              <a:cs typeface="Poppins"/>
              <a:sym typeface="Poppins"/>
            </a:endParaRPr>
          </a:p>
          <a:p>
            <a:pPr marL="0" lvl="0" indent="0" algn="l" rtl="0">
              <a:lnSpc>
                <a:spcPct val="115000"/>
              </a:lnSpc>
              <a:spcBef>
                <a:spcPts val="600"/>
              </a:spcBef>
              <a:spcAft>
                <a:spcPts val="600"/>
              </a:spcAft>
              <a:buClr>
                <a:schemeClr val="dk1"/>
              </a:buClr>
              <a:buSzPts val="1100"/>
              <a:buFont typeface="Arial"/>
              <a:buNone/>
            </a:pPr>
            <a:endParaRPr sz="1500" b="1">
              <a:solidFill>
                <a:srgbClr val="FFCB00"/>
              </a:solidFill>
              <a:latin typeface="Poppins"/>
              <a:ea typeface="Poppins"/>
              <a:cs typeface="Poppins"/>
              <a:sym typeface="Poppins"/>
            </a:endParaRPr>
          </a:p>
        </p:txBody>
      </p:sp>
      <p:sp>
        <p:nvSpPr>
          <p:cNvPr id="316" name="Google Shape;316;p27"/>
          <p:cNvSpPr txBox="1"/>
          <p:nvPr/>
        </p:nvSpPr>
        <p:spPr>
          <a:xfrm>
            <a:off x="5536025" y="4746600"/>
            <a:ext cx="4141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rgbClr val="B7B7B7"/>
                </a:solidFill>
                <a:latin typeface="Poppins"/>
                <a:ea typeface="Poppins"/>
                <a:cs typeface="Poppins"/>
                <a:sym typeface="Poppins"/>
              </a:rPr>
              <a:t>#MVUSDGoBeyond</a:t>
            </a:r>
            <a:endParaRPr i="1">
              <a:solidFill>
                <a:srgbClr val="B7B7B7"/>
              </a:solidFill>
              <a:latin typeface="Poppins"/>
              <a:ea typeface="Poppins"/>
              <a:cs typeface="Poppins"/>
              <a:sym typeface="Poppins"/>
            </a:endParaRPr>
          </a:p>
        </p:txBody>
      </p:sp>
      <p:sp>
        <p:nvSpPr>
          <p:cNvPr id="317" name="Google Shape;317;p27"/>
          <p:cNvSpPr txBox="1"/>
          <p:nvPr/>
        </p:nvSpPr>
        <p:spPr>
          <a:xfrm>
            <a:off x="171925" y="1224475"/>
            <a:ext cx="3859055" cy="289383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 sz="1500" b="1" dirty="0">
                <a:solidFill>
                  <a:srgbClr val="FFCB00"/>
                </a:solidFill>
                <a:latin typeface="Poppins"/>
                <a:ea typeface="Poppins"/>
                <a:cs typeface="Poppins"/>
                <a:sym typeface="Poppins"/>
              </a:rPr>
              <a:t>Jim Burleson</a:t>
            </a:r>
            <a:br>
              <a:rPr lang="en" sz="1500" b="1" dirty="0">
                <a:solidFill>
                  <a:srgbClr val="FFCB00"/>
                </a:solidFill>
                <a:latin typeface="Poppins"/>
                <a:ea typeface="Poppins"/>
                <a:cs typeface="Poppins"/>
                <a:sym typeface="Poppins"/>
              </a:rPr>
            </a:br>
            <a:r>
              <a:rPr lang="en-US" sz="1300" dirty="0">
                <a:solidFill>
                  <a:schemeClr val="lt1"/>
                </a:solidFill>
                <a:latin typeface="Poppins"/>
                <a:ea typeface="Poppins"/>
                <a:cs typeface="Poppins"/>
                <a:sym typeface="Poppins"/>
              </a:rPr>
              <a:t>Executive Director of Transportation  </a:t>
            </a:r>
          </a:p>
          <a:p>
            <a:pPr marL="0" lvl="0" indent="0" algn="l" rtl="0">
              <a:lnSpc>
                <a:spcPct val="115000"/>
              </a:lnSpc>
              <a:spcBef>
                <a:spcPts val="600"/>
              </a:spcBef>
              <a:spcAft>
                <a:spcPts val="0"/>
              </a:spcAft>
              <a:buClr>
                <a:schemeClr val="dk1"/>
              </a:buClr>
              <a:buSzPts val="1100"/>
              <a:buFont typeface="Arial"/>
              <a:buNone/>
            </a:pPr>
            <a:r>
              <a:rPr lang="en-US" sz="1500" b="1" dirty="0">
                <a:solidFill>
                  <a:srgbClr val="FFCB00"/>
                </a:solidFill>
                <a:latin typeface="Poppins"/>
                <a:ea typeface="Poppins"/>
                <a:cs typeface="Poppins"/>
                <a:sym typeface="Poppins"/>
              </a:rPr>
              <a:t>James Sanford </a:t>
            </a:r>
            <a:br>
              <a:rPr lang="en-US" sz="1500" b="1" dirty="0">
                <a:solidFill>
                  <a:srgbClr val="FFCB00"/>
                </a:solidFill>
                <a:latin typeface="Poppins"/>
                <a:ea typeface="Poppins"/>
                <a:cs typeface="Poppins"/>
                <a:sym typeface="Poppins"/>
              </a:rPr>
            </a:br>
            <a:r>
              <a:rPr lang="en-US" sz="1300" dirty="0">
                <a:solidFill>
                  <a:schemeClr val="lt1"/>
                </a:solidFill>
                <a:latin typeface="Poppins"/>
                <a:ea typeface="Poppins"/>
                <a:cs typeface="Poppins"/>
                <a:sym typeface="Poppins"/>
              </a:rPr>
              <a:t>Transportation Manager </a:t>
            </a:r>
          </a:p>
          <a:p>
            <a:pPr marL="0" lvl="0" indent="0" algn="l" rtl="0">
              <a:lnSpc>
                <a:spcPct val="115000"/>
              </a:lnSpc>
              <a:spcBef>
                <a:spcPts val="600"/>
              </a:spcBef>
              <a:spcAft>
                <a:spcPts val="0"/>
              </a:spcAft>
              <a:buClr>
                <a:schemeClr val="dk1"/>
              </a:buClr>
              <a:buSzPts val="1100"/>
              <a:buFont typeface="Arial"/>
              <a:buNone/>
            </a:pPr>
            <a:r>
              <a:rPr lang="en" sz="1500" b="1" dirty="0">
                <a:solidFill>
                  <a:srgbClr val="FFCB00"/>
                </a:solidFill>
                <a:latin typeface="Poppins"/>
                <a:ea typeface="Poppins"/>
                <a:cs typeface="Poppins"/>
                <a:sym typeface="Poppins"/>
              </a:rPr>
              <a:t>Tammy Fawcett </a:t>
            </a:r>
            <a:br>
              <a:rPr lang="en" sz="1500" b="1" dirty="0">
                <a:solidFill>
                  <a:srgbClr val="FFCB00"/>
                </a:solidFill>
                <a:latin typeface="Poppins"/>
                <a:ea typeface="Poppins"/>
                <a:cs typeface="Poppins"/>
                <a:sym typeface="Poppins"/>
              </a:rPr>
            </a:br>
            <a:r>
              <a:rPr lang="en" sz="1300" dirty="0">
                <a:solidFill>
                  <a:schemeClr val="lt1"/>
                </a:solidFill>
                <a:latin typeface="Poppins"/>
                <a:ea typeface="Poppins"/>
                <a:cs typeface="Poppins"/>
                <a:sym typeface="Poppins"/>
              </a:rPr>
              <a:t>Transportation Supervisor</a:t>
            </a:r>
            <a:endParaRPr sz="1300" dirty="0">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r>
              <a:rPr lang="en" sz="1500" b="1" dirty="0">
                <a:solidFill>
                  <a:srgbClr val="FFCB00"/>
                </a:solidFill>
                <a:latin typeface="Poppins"/>
                <a:ea typeface="Poppins"/>
                <a:cs typeface="Poppins"/>
                <a:sym typeface="Poppins"/>
              </a:rPr>
              <a:t>Israel Amezcua</a:t>
            </a:r>
            <a:br>
              <a:rPr lang="en" sz="1500" b="1" dirty="0">
                <a:solidFill>
                  <a:srgbClr val="FFCB00"/>
                </a:solidFill>
                <a:latin typeface="Poppins"/>
                <a:ea typeface="Poppins"/>
                <a:cs typeface="Poppins"/>
                <a:sym typeface="Poppins"/>
              </a:rPr>
            </a:br>
            <a:r>
              <a:rPr lang="en" sz="1300" dirty="0">
                <a:solidFill>
                  <a:schemeClr val="lt1"/>
                </a:solidFill>
                <a:latin typeface="Poppins"/>
                <a:ea typeface="Poppins"/>
                <a:cs typeface="Poppins"/>
                <a:sym typeface="Poppins"/>
              </a:rPr>
              <a:t>Lead Mechanic </a:t>
            </a:r>
            <a:endParaRPr sz="1300" dirty="0">
              <a:solidFill>
                <a:schemeClr val="lt1"/>
              </a:solidFill>
              <a:latin typeface="Poppins"/>
              <a:ea typeface="Poppins"/>
              <a:cs typeface="Poppins"/>
              <a:sym typeface="Poppins"/>
            </a:endParaRPr>
          </a:p>
          <a:p>
            <a:pPr marL="0" lvl="0" indent="0" algn="l" rtl="0">
              <a:lnSpc>
                <a:spcPct val="115000"/>
              </a:lnSpc>
              <a:spcBef>
                <a:spcPts val="600"/>
              </a:spcBef>
              <a:spcAft>
                <a:spcPts val="600"/>
              </a:spcAft>
              <a:buClr>
                <a:schemeClr val="dk1"/>
              </a:buClr>
              <a:buSzPts val="1100"/>
              <a:buFont typeface="Arial"/>
              <a:buNone/>
            </a:pPr>
            <a:endParaRPr sz="1500" b="1" dirty="0">
              <a:solidFill>
                <a:srgbClr val="FFCB00"/>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335" name="Google Shape;335;p29"/>
          <p:cNvSpPr txBox="1"/>
          <p:nvPr/>
        </p:nvSpPr>
        <p:spPr>
          <a:xfrm>
            <a:off x="733608" y="25614"/>
            <a:ext cx="80772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400" dirty="0">
                <a:solidFill>
                  <a:schemeClr val="lt1"/>
                </a:solidFill>
                <a:highlight>
                  <a:srgbClr val="FF0000"/>
                </a:highlight>
                <a:latin typeface="Bebas Neue"/>
                <a:sym typeface="Bebas Neue"/>
              </a:rPr>
              <a:t>Our 161 Transportation Team member Breakdown</a:t>
            </a:r>
            <a:endParaRPr sz="3400" dirty="0">
              <a:solidFill>
                <a:schemeClr val="dk1"/>
              </a:solidFill>
              <a:highlight>
                <a:srgbClr val="FF0000"/>
              </a:highlight>
            </a:endParaRPr>
          </a:p>
          <a:p>
            <a:pPr marL="0" lvl="0" indent="0" algn="l" rtl="0">
              <a:spcBef>
                <a:spcPts val="0"/>
              </a:spcBef>
              <a:spcAft>
                <a:spcPts val="0"/>
              </a:spcAft>
              <a:buNone/>
            </a:pPr>
            <a:endParaRPr sz="3600" dirty="0">
              <a:solidFill>
                <a:schemeClr val="lt1"/>
              </a:solidFill>
              <a:latin typeface="Bebas Neue"/>
              <a:ea typeface="Bebas Neue"/>
              <a:cs typeface="Bebas Neue"/>
              <a:sym typeface="Bebas Neue"/>
            </a:endParaRPr>
          </a:p>
        </p:txBody>
      </p:sp>
      <p:sp>
        <p:nvSpPr>
          <p:cNvPr id="337" name="Google Shape;337;p29"/>
          <p:cNvSpPr txBox="1"/>
          <p:nvPr/>
        </p:nvSpPr>
        <p:spPr>
          <a:xfrm>
            <a:off x="171925" y="1224475"/>
            <a:ext cx="4900500" cy="178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endParaRPr sz="1500" b="1">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endParaRPr sz="1500">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endParaRPr sz="1500" b="1">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endParaRPr sz="1500">
              <a:solidFill>
                <a:srgbClr val="FFCB00"/>
              </a:solidFill>
              <a:latin typeface="Poppins"/>
              <a:ea typeface="Poppins"/>
              <a:cs typeface="Poppins"/>
              <a:sym typeface="Poppins"/>
            </a:endParaRPr>
          </a:p>
          <a:p>
            <a:pPr marL="0" lvl="0" indent="0" algn="l" rtl="0">
              <a:lnSpc>
                <a:spcPct val="115000"/>
              </a:lnSpc>
              <a:spcBef>
                <a:spcPts val="600"/>
              </a:spcBef>
              <a:spcAft>
                <a:spcPts val="600"/>
              </a:spcAft>
              <a:buClr>
                <a:schemeClr val="dk1"/>
              </a:buClr>
              <a:buSzPts val="1100"/>
              <a:buFont typeface="Arial"/>
              <a:buNone/>
            </a:pPr>
            <a:endParaRPr sz="1500" b="1">
              <a:solidFill>
                <a:srgbClr val="FFCB00"/>
              </a:solidFill>
              <a:latin typeface="Poppins"/>
              <a:ea typeface="Poppins"/>
              <a:cs typeface="Poppins"/>
              <a:sym typeface="Poppins"/>
            </a:endParaRPr>
          </a:p>
        </p:txBody>
      </p:sp>
      <p:sp>
        <p:nvSpPr>
          <p:cNvPr id="339" name="Google Shape;339;p29"/>
          <p:cNvSpPr txBox="1"/>
          <p:nvPr/>
        </p:nvSpPr>
        <p:spPr>
          <a:xfrm>
            <a:off x="213342" y="568652"/>
            <a:ext cx="4090500" cy="488284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500" dirty="0">
                <a:solidFill>
                  <a:srgbClr val="FFFF00"/>
                </a:solidFill>
                <a:latin typeface="Poppins"/>
                <a:ea typeface="Poppins"/>
                <a:cs typeface="Poppins"/>
                <a:sym typeface="Poppins"/>
              </a:rPr>
              <a:t>SECRETARY&amp; ACCOUNT CLERK</a:t>
            </a:r>
          </a:p>
          <a:p>
            <a:pPr marL="0" lvl="0" indent="0" algn="l" rtl="0">
              <a:lnSpc>
                <a:spcPct val="115000"/>
              </a:lnSpc>
              <a:spcBef>
                <a:spcPts val="600"/>
              </a:spcBef>
              <a:spcAft>
                <a:spcPts val="0"/>
              </a:spcAft>
              <a:buClr>
                <a:schemeClr val="dk1"/>
              </a:buClr>
              <a:buSzPts val="1100"/>
              <a:buFont typeface="Arial"/>
              <a:buNone/>
            </a:pPr>
            <a:r>
              <a:rPr lang="en-US" sz="1500" b="1" dirty="0">
                <a:solidFill>
                  <a:schemeClr val="lt1"/>
                </a:solidFill>
                <a:latin typeface="Poppins"/>
                <a:ea typeface="Poppins"/>
                <a:cs typeface="Poppins"/>
                <a:sym typeface="Poppins"/>
              </a:rPr>
              <a:t>2</a:t>
            </a:r>
            <a:endParaRPr lang="en-US" sz="1500" b="1" dirty="0">
              <a:solidFill>
                <a:srgbClr val="FFCB00"/>
              </a:solidFill>
              <a:latin typeface="Poppins"/>
              <a:ea typeface="Poppins"/>
              <a:cs typeface="Poppins"/>
              <a:sym typeface="Poppins"/>
            </a:endParaRPr>
          </a:p>
          <a:p>
            <a:pPr>
              <a:lnSpc>
                <a:spcPct val="115000"/>
              </a:lnSpc>
              <a:spcBef>
                <a:spcPts val="600"/>
              </a:spcBef>
              <a:buClr>
                <a:schemeClr val="dk1"/>
              </a:buClr>
              <a:buSzPts val="1100"/>
            </a:pPr>
            <a:r>
              <a:rPr lang="en-US" sz="1500" dirty="0">
                <a:solidFill>
                  <a:srgbClr val="FFFF00"/>
                </a:solidFill>
                <a:latin typeface="Poppins"/>
                <a:ea typeface="Poppins"/>
                <a:cs typeface="Poppins"/>
                <a:sym typeface="Poppins"/>
              </a:rPr>
              <a:t>DISPATCHERS</a:t>
            </a:r>
            <a:br>
              <a:rPr lang="en-US" sz="1500" b="1" dirty="0">
                <a:solidFill>
                  <a:srgbClr val="FFCB00"/>
                </a:solidFill>
                <a:latin typeface="Poppins"/>
                <a:ea typeface="Poppins"/>
                <a:cs typeface="Poppins"/>
                <a:sym typeface="Poppins"/>
              </a:rPr>
            </a:br>
            <a:r>
              <a:rPr lang="en-US" sz="1500" b="1" dirty="0">
                <a:solidFill>
                  <a:schemeClr val="lt1"/>
                </a:solidFill>
                <a:latin typeface="Poppins"/>
                <a:ea typeface="Poppins"/>
                <a:cs typeface="Poppins"/>
                <a:sym typeface="Poppins"/>
              </a:rPr>
              <a:t>5</a:t>
            </a:r>
            <a:r>
              <a:rPr lang="en-US" sz="1500" dirty="0">
                <a:solidFill>
                  <a:schemeClr val="lt1"/>
                </a:solidFill>
                <a:latin typeface="Poppins"/>
                <a:ea typeface="Poppins"/>
                <a:cs typeface="Poppins"/>
                <a:sym typeface="Poppins"/>
              </a:rPr>
              <a:t> </a:t>
            </a:r>
            <a:endParaRPr lang="en" sz="1500" b="1" dirty="0">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r>
              <a:rPr lang="en" sz="1500" dirty="0">
                <a:solidFill>
                  <a:srgbClr val="FFFF00"/>
                </a:solidFill>
                <a:latin typeface="Poppins"/>
                <a:ea typeface="Poppins"/>
                <a:cs typeface="Poppins"/>
                <a:sym typeface="Poppins"/>
              </a:rPr>
              <a:t>SCHOOL BUS DRIVERS </a:t>
            </a:r>
            <a:br>
              <a:rPr lang="en" sz="1500" b="1" dirty="0">
                <a:solidFill>
                  <a:srgbClr val="FFCB00"/>
                </a:solidFill>
                <a:latin typeface="Poppins"/>
                <a:ea typeface="Poppins"/>
                <a:cs typeface="Poppins"/>
                <a:sym typeface="Poppins"/>
              </a:rPr>
            </a:br>
            <a:r>
              <a:rPr lang="en" sz="1500" b="1" dirty="0">
                <a:solidFill>
                  <a:schemeClr val="lt1"/>
                </a:solidFill>
                <a:latin typeface="Poppins"/>
                <a:ea typeface="Poppins"/>
                <a:cs typeface="Poppins"/>
                <a:sym typeface="Poppins"/>
              </a:rPr>
              <a:t>117 </a:t>
            </a:r>
            <a:r>
              <a:rPr lang="en" sz="1500" dirty="0">
                <a:solidFill>
                  <a:schemeClr val="lt1"/>
                </a:solidFill>
                <a:latin typeface="Poppins"/>
                <a:ea typeface="Poppins"/>
                <a:cs typeface="Poppins"/>
                <a:sym typeface="Poppins"/>
              </a:rPr>
              <a:t>( 9 VACANCIES )</a:t>
            </a:r>
            <a:endParaRPr sz="1500" dirty="0">
              <a:solidFill>
                <a:schemeClr val="lt1"/>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r>
              <a:rPr lang="en" sz="1500" dirty="0">
                <a:solidFill>
                  <a:srgbClr val="FFFF00"/>
                </a:solidFill>
                <a:latin typeface="Poppins"/>
                <a:ea typeface="Poppins"/>
                <a:cs typeface="Poppins"/>
                <a:sym typeface="Poppins"/>
              </a:rPr>
              <a:t>SCHOOL BUS DRIVER TRAINEES</a:t>
            </a:r>
            <a:br>
              <a:rPr lang="en" sz="1500" b="1" dirty="0">
                <a:solidFill>
                  <a:srgbClr val="FFCB00"/>
                </a:solidFill>
                <a:latin typeface="Poppins"/>
                <a:ea typeface="Poppins"/>
                <a:cs typeface="Poppins"/>
                <a:sym typeface="Poppins"/>
              </a:rPr>
            </a:br>
            <a:r>
              <a:rPr lang="en" sz="1500" b="1" dirty="0">
                <a:solidFill>
                  <a:schemeClr val="lt1"/>
                </a:solidFill>
                <a:latin typeface="Poppins"/>
                <a:ea typeface="Poppins"/>
                <a:cs typeface="Poppins"/>
                <a:sym typeface="Poppins"/>
              </a:rPr>
              <a:t>22</a:t>
            </a:r>
            <a:endParaRPr lang="en-US" sz="1500" dirty="0">
              <a:solidFill>
                <a:schemeClr val="lt1"/>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r>
              <a:rPr lang="en" sz="1500" dirty="0">
                <a:solidFill>
                  <a:srgbClr val="FFFF00"/>
                </a:solidFill>
                <a:latin typeface="Poppins"/>
                <a:ea typeface="Poppins"/>
                <a:cs typeface="Poppins"/>
                <a:sym typeface="Poppins"/>
              </a:rPr>
              <a:t>VAN DRIVERS</a:t>
            </a:r>
            <a:br>
              <a:rPr lang="en-US" sz="1500" b="1" dirty="0">
                <a:solidFill>
                  <a:srgbClr val="FFCB00"/>
                </a:solidFill>
                <a:latin typeface="Poppins"/>
                <a:ea typeface="Poppins"/>
                <a:cs typeface="Poppins"/>
                <a:sym typeface="Poppins"/>
              </a:rPr>
            </a:br>
            <a:r>
              <a:rPr lang="en-US" sz="1500" b="1" dirty="0">
                <a:solidFill>
                  <a:schemeClr val="lt1"/>
                </a:solidFill>
                <a:latin typeface="Poppins"/>
                <a:ea typeface="Poppins"/>
                <a:cs typeface="Poppins"/>
                <a:sym typeface="Poppins"/>
              </a:rPr>
              <a:t>3</a:t>
            </a:r>
            <a:endParaRPr lang="en-US" sz="1500" b="1" dirty="0">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r>
              <a:rPr lang="en" sz="1500" dirty="0">
                <a:solidFill>
                  <a:srgbClr val="FFFF00"/>
                </a:solidFill>
                <a:latin typeface="Poppins"/>
                <a:ea typeface="Poppins"/>
                <a:cs typeface="Poppins"/>
                <a:sym typeface="Poppins"/>
              </a:rPr>
              <a:t>SCHOOL BUS MONITORS</a:t>
            </a:r>
            <a:br>
              <a:rPr lang="en-US" sz="1500" b="1" dirty="0">
                <a:solidFill>
                  <a:srgbClr val="FFCB00"/>
                </a:solidFill>
                <a:latin typeface="Poppins"/>
                <a:ea typeface="Poppins"/>
                <a:cs typeface="Poppins"/>
                <a:sym typeface="Poppins"/>
              </a:rPr>
            </a:br>
            <a:r>
              <a:rPr lang="en-US" sz="1500" b="1" dirty="0">
                <a:solidFill>
                  <a:schemeClr val="lt1"/>
                </a:solidFill>
                <a:latin typeface="Poppins"/>
                <a:ea typeface="Poppins"/>
                <a:cs typeface="Poppins"/>
                <a:sym typeface="Poppins"/>
              </a:rPr>
              <a:t>22 </a:t>
            </a:r>
            <a:r>
              <a:rPr lang="en-US" sz="1500" dirty="0">
                <a:solidFill>
                  <a:schemeClr val="lt1"/>
                </a:solidFill>
                <a:latin typeface="Poppins"/>
                <a:ea typeface="Poppins"/>
                <a:cs typeface="Poppins"/>
                <a:sym typeface="Poppins"/>
              </a:rPr>
              <a:t>( 1 VACANCY )</a:t>
            </a:r>
            <a:endParaRPr lang="en-US" sz="1500" dirty="0">
              <a:solidFill>
                <a:srgbClr val="FFCB00"/>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br>
              <a:rPr lang="en-US" sz="1500" b="1" dirty="0">
                <a:solidFill>
                  <a:srgbClr val="FFCB00"/>
                </a:solidFill>
                <a:latin typeface="Poppins"/>
                <a:ea typeface="Poppins"/>
                <a:cs typeface="Poppins"/>
                <a:sym typeface="Poppins"/>
              </a:rPr>
            </a:br>
            <a:r>
              <a:rPr lang="en-US" sz="1200" dirty="0">
                <a:solidFill>
                  <a:schemeClr val="lt1"/>
                </a:solidFill>
                <a:latin typeface="Poppins"/>
                <a:ea typeface="Poppins"/>
                <a:cs typeface="Poppins"/>
                <a:sym typeface="Poppins"/>
              </a:rPr>
              <a:t> </a:t>
            </a:r>
            <a:endParaRPr lang="en-US" sz="1400" b="1" dirty="0">
              <a:solidFill>
                <a:srgbClr val="FFCB00"/>
              </a:solidFill>
              <a:latin typeface="Poppins"/>
              <a:ea typeface="Poppins"/>
              <a:cs typeface="Poppins"/>
              <a:sym typeface="Poppins"/>
            </a:endParaRPr>
          </a:p>
          <a:p>
            <a:pPr marL="0" lvl="0" indent="0" algn="l" rtl="0">
              <a:lnSpc>
                <a:spcPct val="115000"/>
              </a:lnSpc>
              <a:spcBef>
                <a:spcPts val="600"/>
              </a:spcBef>
              <a:spcAft>
                <a:spcPts val="600"/>
              </a:spcAft>
              <a:buClr>
                <a:schemeClr val="dk1"/>
              </a:buClr>
              <a:buSzPts val="1100"/>
              <a:buFont typeface="Arial"/>
              <a:buNone/>
            </a:pPr>
            <a:endParaRPr sz="1500" b="1" dirty="0">
              <a:solidFill>
                <a:srgbClr val="FFCB00"/>
              </a:solidFill>
              <a:latin typeface="Poppins"/>
              <a:ea typeface="Poppins"/>
              <a:cs typeface="Poppins"/>
              <a:sym typeface="Poppins"/>
            </a:endParaRPr>
          </a:p>
        </p:txBody>
      </p:sp>
      <p:sp>
        <p:nvSpPr>
          <p:cNvPr id="340" name="Google Shape;340;p29"/>
          <p:cNvSpPr txBox="1"/>
          <p:nvPr/>
        </p:nvSpPr>
        <p:spPr>
          <a:xfrm>
            <a:off x="4572000" y="568652"/>
            <a:ext cx="4027308" cy="273456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500" dirty="0">
                <a:solidFill>
                  <a:srgbClr val="FFFF00"/>
                </a:solidFill>
                <a:latin typeface="Poppins"/>
                <a:ea typeface="Poppins"/>
                <a:cs typeface="Poppins"/>
                <a:sym typeface="Poppins"/>
              </a:rPr>
              <a:t>SCHOOL BUS DRIVER TRAINERS</a:t>
            </a:r>
          </a:p>
          <a:p>
            <a:pPr marL="0" lvl="0" indent="0" algn="l" rtl="0">
              <a:lnSpc>
                <a:spcPct val="115000"/>
              </a:lnSpc>
              <a:spcBef>
                <a:spcPts val="600"/>
              </a:spcBef>
              <a:spcAft>
                <a:spcPts val="0"/>
              </a:spcAft>
              <a:buClr>
                <a:schemeClr val="dk1"/>
              </a:buClr>
              <a:buSzPts val="1100"/>
              <a:buFont typeface="Arial"/>
              <a:buNone/>
            </a:pPr>
            <a:r>
              <a:rPr lang="en-US" sz="1500" b="1" dirty="0">
                <a:solidFill>
                  <a:schemeClr val="bg1"/>
                </a:solidFill>
                <a:latin typeface="Poppins"/>
                <a:ea typeface="Poppins"/>
                <a:cs typeface="Poppins"/>
                <a:sym typeface="Poppins"/>
              </a:rPr>
              <a:t>2</a:t>
            </a:r>
            <a:br>
              <a:rPr lang="en" sz="1500" b="1" dirty="0">
                <a:solidFill>
                  <a:srgbClr val="FFFF00"/>
                </a:solidFill>
                <a:latin typeface="Poppins"/>
                <a:ea typeface="Poppins"/>
                <a:cs typeface="Poppins"/>
                <a:sym typeface="Poppins"/>
              </a:rPr>
            </a:br>
            <a:r>
              <a:rPr lang="en" sz="1500" dirty="0">
                <a:solidFill>
                  <a:srgbClr val="FFFF00"/>
                </a:solidFill>
                <a:latin typeface="Poppins"/>
                <a:ea typeface="Poppins"/>
                <a:cs typeface="Poppins"/>
                <a:sym typeface="Poppins"/>
              </a:rPr>
              <a:t>BEHIND THE WHEEL TRAINERS</a:t>
            </a:r>
            <a:br>
              <a:rPr lang="en" sz="1500" b="1" dirty="0">
                <a:solidFill>
                  <a:srgbClr val="FFFF00"/>
                </a:solidFill>
                <a:latin typeface="Poppins"/>
                <a:ea typeface="Poppins"/>
                <a:cs typeface="Poppins"/>
                <a:sym typeface="Poppins"/>
              </a:rPr>
            </a:br>
            <a:r>
              <a:rPr lang="en" sz="1500" b="1" dirty="0">
                <a:solidFill>
                  <a:schemeClr val="bg1"/>
                </a:solidFill>
                <a:latin typeface="Poppins"/>
                <a:ea typeface="Poppins"/>
                <a:cs typeface="Poppins"/>
                <a:sym typeface="Poppins"/>
              </a:rPr>
              <a:t>3</a:t>
            </a:r>
            <a:r>
              <a:rPr lang="en" sz="1500" dirty="0">
                <a:solidFill>
                  <a:schemeClr val="bg1"/>
                </a:solidFill>
                <a:latin typeface="Poppins"/>
                <a:ea typeface="Poppins"/>
                <a:cs typeface="Poppins"/>
                <a:sym typeface="Poppins"/>
              </a:rPr>
              <a:t> </a:t>
            </a:r>
            <a:endParaRPr sz="1500" b="1" dirty="0">
              <a:solidFill>
                <a:schemeClr val="bg1"/>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r>
              <a:rPr lang="en" sz="1500" dirty="0">
                <a:solidFill>
                  <a:srgbClr val="FFFF00"/>
                </a:solidFill>
                <a:latin typeface="Poppins"/>
                <a:ea typeface="Poppins"/>
                <a:cs typeface="Poppins"/>
                <a:sym typeface="Poppins"/>
              </a:rPr>
              <a:t>MECHANICS</a:t>
            </a:r>
            <a:r>
              <a:rPr lang="en" sz="1500" b="1" dirty="0">
                <a:solidFill>
                  <a:srgbClr val="FFFF00"/>
                </a:solidFill>
                <a:latin typeface="Poppins"/>
                <a:ea typeface="Poppins"/>
                <a:cs typeface="Poppins"/>
                <a:sym typeface="Poppins"/>
              </a:rPr>
              <a:t> </a:t>
            </a:r>
            <a:br>
              <a:rPr lang="en" sz="1500" b="1" dirty="0">
                <a:solidFill>
                  <a:srgbClr val="FFFF00"/>
                </a:solidFill>
                <a:latin typeface="Poppins"/>
                <a:ea typeface="Poppins"/>
                <a:cs typeface="Poppins"/>
                <a:sym typeface="Poppins"/>
              </a:rPr>
            </a:br>
            <a:r>
              <a:rPr lang="en" sz="1500" b="1" dirty="0">
                <a:solidFill>
                  <a:schemeClr val="bg1"/>
                </a:solidFill>
                <a:latin typeface="Poppins"/>
                <a:ea typeface="Poppins"/>
                <a:cs typeface="Poppins"/>
                <a:sym typeface="Poppins"/>
              </a:rPr>
              <a:t>7</a:t>
            </a:r>
            <a:endParaRPr sz="1500" dirty="0">
              <a:solidFill>
                <a:schemeClr val="bg1"/>
              </a:solidFill>
              <a:latin typeface="Poppins"/>
              <a:ea typeface="Poppins"/>
              <a:cs typeface="Poppins"/>
              <a:sym typeface="Poppins"/>
            </a:endParaRPr>
          </a:p>
          <a:p>
            <a:pPr marL="0" lvl="0" indent="0" algn="l" rtl="0">
              <a:lnSpc>
                <a:spcPct val="115000"/>
              </a:lnSpc>
              <a:spcBef>
                <a:spcPts val="600"/>
              </a:spcBef>
              <a:spcAft>
                <a:spcPts val="0"/>
              </a:spcAft>
              <a:buClr>
                <a:schemeClr val="dk1"/>
              </a:buClr>
              <a:buSzPts val="1100"/>
              <a:buFont typeface="Arial"/>
              <a:buNone/>
            </a:pPr>
            <a:endParaRPr sz="1300" dirty="0">
              <a:solidFill>
                <a:srgbClr val="FFFF00"/>
              </a:solidFill>
              <a:latin typeface="Poppins"/>
              <a:ea typeface="Poppins"/>
              <a:cs typeface="Poppins"/>
              <a:sym typeface="Poppins"/>
            </a:endParaRPr>
          </a:p>
          <a:p>
            <a:pPr marL="0" lvl="0" indent="0" algn="l" rtl="0">
              <a:lnSpc>
                <a:spcPct val="115000"/>
              </a:lnSpc>
              <a:spcBef>
                <a:spcPts val="600"/>
              </a:spcBef>
              <a:spcAft>
                <a:spcPts val="600"/>
              </a:spcAft>
              <a:buClr>
                <a:schemeClr val="dk1"/>
              </a:buClr>
              <a:buSzPts val="1100"/>
              <a:buFont typeface="Arial"/>
              <a:buNone/>
            </a:pPr>
            <a:endParaRPr sz="1500" b="1" dirty="0">
              <a:solidFill>
                <a:srgbClr val="FFFF00"/>
              </a:solidFill>
              <a:latin typeface="Poppins"/>
              <a:ea typeface="Poppins"/>
              <a:cs typeface="Poppins"/>
              <a:sym typeface="Poppins"/>
            </a:endParaRPr>
          </a:p>
        </p:txBody>
      </p:sp>
      <p:sp>
        <p:nvSpPr>
          <p:cNvPr id="2" name="TextBox 1">
            <a:extLst>
              <a:ext uri="{FF2B5EF4-FFF2-40B4-BE49-F238E27FC236}">
                <a16:creationId xmlns:a16="http://schemas.microsoft.com/office/drawing/2014/main" id="{C32B49BC-C1F5-4F38-868E-B2C7DA0F4FF2}"/>
              </a:ext>
            </a:extLst>
          </p:cNvPr>
          <p:cNvSpPr txBox="1"/>
          <p:nvPr/>
        </p:nvSpPr>
        <p:spPr>
          <a:xfrm>
            <a:off x="5433900" y="2665121"/>
            <a:ext cx="3728238" cy="461665"/>
          </a:xfrm>
          <a:prstGeom prst="rect">
            <a:avLst/>
          </a:prstGeom>
          <a:noFill/>
        </p:spPr>
        <p:txBody>
          <a:bodyPr wrap="square" rtlCol="0">
            <a:spAutoFit/>
          </a:bodyPr>
          <a:lstStyle/>
          <a:p>
            <a:r>
              <a:rPr lang="en" sz="2400" dirty="0">
                <a:solidFill>
                  <a:schemeClr val="lt1"/>
                </a:solidFill>
                <a:highlight>
                  <a:srgbClr val="FF0000"/>
                </a:highlight>
                <a:latin typeface="Bebas Neue"/>
                <a:sym typeface="Bebas Neue"/>
              </a:rPr>
              <a:t>POSITION CONTROL RATIOS </a:t>
            </a:r>
            <a:endParaRPr lang="en-US" sz="2400" dirty="0"/>
          </a:p>
        </p:txBody>
      </p:sp>
      <p:sp>
        <p:nvSpPr>
          <p:cNvPr id="3" name="TextBox 2">
            <a:extLst>
              <a:ext uri="{FF2B5EF4-FFF2-40B4-BE49-F238E27FC236}">
                <a16:creationId xmlns:a16="http://schemas.microsoft.com/office/drawing/2014/main" id="{D2C91D97-E70D-42D0-AB6D-E944E2526739}"/>
              </a:ext>
            </a:extLst>
          </p:cNvPr>
          <p:cNvSpPr txBox="1"/>
          <p:nvPr/>
        </p:nvSpPr>
        <p:spPr>
          <a:xfrm>
            <a:off x="5433900" y="3172768"/>
            <a:ext cx="3612498" cy="523220"/>
          </a:xfrm>
          <a:prstGeom prst="rect">
            <a:avLst/>
          </a:prstGeom>
          <a:noFill/>
        </p:spPr>
        <p:txBody>
          <a:bodyPr wrap="square" rtlCol="0">
            <a:spAutoFit/>
          </a:bodyPr>
          <a:lstStyle/>
          <a:p>
            <a:r>
              <a:rPr lang="en-US" dirty="0">
                <a:solidFill>
                  <a:srgbClr val="FFFF00"/>
                </a:solidFill>
              </a:rPr>
              <a:t>SCHOOL BUSES PER MECHANIC</a:t>
            </a:r>
          </a:p>
          <a:p>
            <a:r>
              <a:rPr lang="en-US" b="1" dirty="0">
                <a:solidFill>
                  <a:schemeClr val="bg1"/>
                </a:solidFill>
              </a:rPr>
              <a:t>30</a:t>
            </a:r>
          </a:p>
        </p:txBody>
      </p:sp>
      <p:sp>
        <p:nvSpPr>
          <p:cNvPr id="4" name="TextBox 3">
            <a:extLst>
              <a:ext uri="{FF2B5EF4-FFF2-40B4-BE49-F238E27FC236}">
                <a16:creationId xmlns:a16="http://schemas.microsoft.com/office/drawing/2014/main" id="{CA6CB83E-57AC-4D46-AB48-89FBA3728720}"/>
              </a:ext>
            </a:extLst>
          </p:cNvPr>
          <p:cNvSpPr txBox="1"/>
          <p:nvPr/>
        </p:nvSpPr>
        <p:spPr>
          <a:xfrm>
            <a:off x="5433900" y="3755656"/>
            <a:ext cx="3496758" cy="523220"/>
          </a:xfrm>
          <a:prstGeom prst="rect">
            <a:avLst/>
          </a:prstGeom>
          <a:noFill/>
        </p:spPr>
        <p:txBody>
          <a:bodyPr wrap="square" rtlCol="0">
            <a:spAutoFit/>
          </a:bodyPr>
          <a:lstStyle/>
          <a:p>
            <a:r>
              <a:rPr lang="en-US" dirty="0">
                <a:solidFill>
                  <a:srgbClr val="FFFF00"/>
                </a:solidFill>
              </a:rPr>
              <a:t>TEAM MEMBERS PER MANAGER</a:t>
            </a:r>
          </a:p>
          <a:p>
            <a:r>
              <a:rPr lang="en-US" b="1" dirty="0">
                <a:solidFill>
                  <a:schemeClr val="bg1"/>
                </a:solidFill>
              </a:rPr>
              <a:t>54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7"/>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417" name="Google Shape;417;p37"/>
          <p:cNvSpPr txBox="1"/>
          <p:nvPr/>
        </p:nvSpPr>
        <p:spPr>
          <a:xfrm>
            <a:off x="-7800" y="-13750"/>
            <a:ext cx="9093000" cy="6408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US" sz="3600" dirty="0">
                <a:solidFill>
                  <a:srgbClr val="FFFFFF"/>
                </a:solidFill>
                <a:latin typeface="Bebas Neue"/>
                <a:ea typeface="Bebas Neue"/>
                <a:cs typeface="Bebas Neue"/>
                <a:sym typeface="Bebas Neue"/>
              </a:rPr>
              <a:t>M</a:t>
            </a:r>
            <a:r>
              <a:rPr lang="en" sz="3600" dirty="0">
                <a:solidFill>
                  <a:srgbClr val="FFFFFF"/>
                </a:solidFill>
                <a:latin typeface="Bebas Neue"/>
                <a:ea typeface="Bebas Neue"/>
                <a:cs typeface="Bebas Neue"/>
                <a:sym typeface="Bebas Neue"/>
              </a:rPr>
              <a:t>vusd school bus fleet:  117 School buses / </a:t>
            </a:r>
            <a:r>
              <a:rPr lang="en" sz="3600" dirty="0">
                <a:solidFill>
                  <a:srgbClr val="FFC000"/>
                </a:solidFill>
                <a:latin typeface="Bebas Neue"/>
                <a:ea typeface="Bebas Neue"/>
                <a:cs typeface="Bebas Neue"/>
                <a:sym typeface="Bebas Neue"/>
              </a:rPr>
              <a:t>by fuel type</a:t>
            </a:r>
            <a:endParaRPr sz="3600" i="1" dirty="0">
              <a:solidFill>
                <a:srgbClr val="FFC000"/>
              </a:solidFill>
              <a:latin typeface="Bebas Neue"/>
              <a:ea typeface="Bebas Neue"/>
              <a:cs typeface="Bebas Neue"/>
              <a:sym typeface="Bebas Neue"/>
            </a:endParaRPr>
          </a:p>
        </p:txBody>
      </p:sp>
      <p:pic>
        <p:nvPicPr>
          <p:cNvPr id="418" name="Google Shape;418;p37"/>
          <p:cNvPicPr preferRelativeResize="0"/>
          <p:nvPr/>
        </p:nvPicPr>
        <p:blipFill rotWithShape="1">
          <a:blip r:embed="rId3">
            <a:alphaModFix/>
          </a:blip>
          <a:srcRect t="74653" r="-80"/>
          <a:stretch/>
        </p:blipFill>
        <p:spPr>
          <a:xfrm>
            <a:off x="37871" y="3861382"/>
            <a:ext cx="9143997" cy="1303700"/>
          </a:xfrm>
          <a:prstGeom prst="rect">
            <a:avLst/>
          </a:prstGeom>
          <a:noFill/>
          <a:ln>
            <a:noFill/>
          </a:ln>
          <a:effectLst>
            <a:outerShdw blurRad="442913" algn="bl" rotWithShape="0">
              <a:srgbClr val="FFFFFF">
                <a:alpha val="50000"/>
              </a:srgbClr>
            </a:outerShdw>
            <a:reflection endPos="30000" dist="38100" dir="5400000" fadeDir="5400012" sy="-100000" algn="bl" rotWithShape="0"/>
          </a:effectLst>
        </p:spPr>
      </p:pic>
      <p:grpSp>
        <p:nvGrpSpPr>
          <p:cNvPr id="419" name="Google Shape;419;p37"/>
          <p:cNvGrpSpPr/>
          <p:nvPr/>
        </p:nvGrpSpPr>
        <p:grpSpPr>
          <a:xfrm>
            <a:off x="109681" y="1427829"/>
            <a:ext cx="2905567" cy="1359316"/>
            <a:chOff x="547150" y="2241675"/>
            <a:chExt cx="2728488" cy="1276473"/>
          </a:xfrm>
        </p:grpSpPr>
        <p:sp>
          <p:nvSpPr>
            <p:cNvPr id="420" name="Google Shape;420;p37"/>
            <p:cNvSpPr txBox="1"/>
            <p:nvPr/>
          </p:nvSpPr>
          <p:spPr>
            <a:xfrm>
              <a:off x="547150" y="2241675"/>
              <a:ext cx="2055648" cy="1276473"/>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spAutoFit/>
            </a:bodyPr>
            <a:lstStyle/>
            <a:p>
              <a:pPr marL="0" lvl="0" indent="0" algn="r" rtl="0">
                <a:spcBef>
                  <a:spcPts val="0"/>
                </a:spcBef>
                <a:spcAft>
                  <a:spcPts val="0"/>
                </a:spcAft>
                <a:buNone/>
              </a:pPr>
              <a:r>
                <a:rPr lang="en" sz="1500" b="1" dirty="0">
                  <a:solidFill>
                    <a:srgbClr val="5BECFB"/>
                  </a:solidFill>
                  <a:latin typeface="Poppins"/>
                  <a:ea typeface="Poppins"/>
                  <a:cs typeface="Poppins"/>
                  <a:sym typeface="Poppins"/>
                </a:rPr>
                <a:t>28 (40) - Renewable CNG Powered School Buses</a:t>
              </a:r>
              <a:endParaRPr sz="1500" b="1" dirty="0">
                <a:solidFill>
                  <a:srgbClr val="5BECFB"/>
                </a:solidFill>
                <a:latin typeface="Poppins"/>
                <a:ea typeface="Poppins"/>
                <a:cs typeface="Poppins"/>
                <a:sym typeface="Poppins"/>
              </a:endParaRPr>
            </a:p>
            <a:p>
              <a:pPr marL="0" lvl="0" indent="0" algn="r" rtl="0">
                <a:spcBef>
                  <a:spcPts val="0"/>
                </a:spcBef>
                <a:spcAft>
                  <a:spcPts val="0"/>
                </a:spcAft>
                <a:buNone/>
              </a:pPr>
              <a:endParaRPr sz="900" b="1" dirty="0">
                <a:solidFill>
                  <a:srgbClr val="FFFFFF"/>
                </a:solidFill>
                <a:latin typeface="Poppins"/>
                <a:ea typeface="Poppins"/>
                <a:cs typeface="Poppins"/>
                <a:sym typeface="Poppins"/>
              </a:endParaRPr>
            </a:p>
            <a:p>
              <a:pPr marL="0" lvl="0" indent="0" algn="r" rtl="0">
                <a:spcBef>
                  <a:spcPts val="0"/>
                </a:spcBef>
                <a:spcAft>
                  <a:spcPts val="1600"/>
                </a:spcAft>
                <a:buNone/>
              </a:pPr>
              <a:endParaRPr sz="900" b="1" dirty="0">
                <a:solidFill>
                  <a:srgbClr val="FFFFFF"/>
                </a:solidFill>
                <a:latin typeface="Poppins"/>
                <a:ea typeface="Poppins"/>
                <a:cs typeface="Poppins"/>
                <a:sym typeface="Poppins"/>
              </a:endParaRPr>
            </a:p>
          </p:txBody>
        </p:sp>
        <p:cxnSp>
          <p:nvCxnSpPr>
            <p:cNvPr id="421" name="Google Shape;421;p37"/>
            <p:cNvCxnSpPr/>
            <p:nvPr/>
          </p:nvCxnSpPr>
          <p:spPr>
            <a:xfrm rot="10800000">
              <a:off x="2642038" y="2647950"/>
              <a:ext cx="633600" cy="0"/>
            </a:xfrm>
            <a:prstGeom prst="straightConnector1">
              <a:avLst/>
            </a:prstGeom>
            <a:noFill/>
            <a:ln w="28575" cap="flat" cmpd="sng">
              <a:solidFill>
                <a:srgbClr val="FFFFFF"/>
              </a:solidFill>
              <a:prstDash val="solid"/>
              <a:round/>
              <a:headEnd type="none" w="sm" len="sm"/>
              <a:tailEnd type="oval" w="med" len="med"/>
            </a:ln>
          </p:spPr>
        </p:cxnSp>
      </p:grpSp>
      <p:grpSp>
        <p:nvGrpSpPr>
          <p:cNvPr id="422" name="Google Shape;422;p37"/>
          <p:cNvGrpSpPr/>
          <p:nvPr/>
        </p:nvGrpSpPr>
        <p:grpSpPr>
          <a:xfrm>
            <a:off x="5327505" y="1027430"/>
            <a:ext cx="3916873" cy="1373402"/>
            <a:chOff x="5209838" y="1060357"/>
            <a:chExt cx="3678161" cy="1289700"/>
          </a:xfrm>
        </p:grpSpPr>
        <p:sp>
          <p:nvSpPr>
            <p:cNvPr id="423" name="Google Shape;423;p37"/>
            <p:cNvSpPr txBox="1"/>
            <p:nvPr/>
          </p:nvSpPr>
          <p:spPr>
            <a:xfrm>
              <a:off x="6696498" y="1060357"/>
              <a:ext cx="21915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dirty="0">
                  <a:solidFill>
                    <a:srgbClr val="00FF00"/>
                  </a:solidFill>
                  <a:latin typeface="Poppins"/>
                  <a:ea typeface="Poppins"/>
                  <a:cs typeface="Poppins"/>
                  <a:sym typeface="Poppins"/>
                </a:rPr>
                <a:t>42 (46) – Electric Powered School Buses </a:t>
              </a:r>
              <a:endParaRPr sz="900" b="1" dirty="0">
                <a:solidFill>
                  <a:srgbClr val="00FF00"/>
                </a:solidFill>
                <a:latin typeface="Poppins"/>
                <a:ea typeface="Poppins"/>
                <a:cs typeface="Poppins"/>
                <a:sym typeface="Poppins"/>
              </a:endParaRPr>
            </a:p>
            <a:p>
              <a:pPr marL="0" lvl="0" indent="0" algn="l" rtl="0">
                <a:spcBef>
                  <a:spcPts val="0"/>
                </a:spcBef>
                <a:spcAft>
                  <a:spcPts val="1600"/>
                </a:spcAft>
                <a:buClr>
                  <a:srgbClr val="000000"/>
                </a:buClr>
                <a:buSzPts val="1100"/>
                <a:buFont typeface="Arial"/>
                <a:buNone/>
              </a:pPr>
              <a:endParaRPr sz="900" dirty="0">
                <a:solidFill>
                  <a:srgbClr val="FFFFFF"/>
                </a:solidFill>
                <a:latin typeface="Poppins"/>
                <a:ea typeface="Poppins"/>
                <a:cs typeface="Poppins"/>
                <a:sym typeface="Poppins"/>
              </a:endParaRPr>
            </a:p>
          </p:txBody>
        </p:sp>
        <p:cxnSp>
          <p:nvCxnSpPr>
            <p:cNvPr id="424" name="Google Shape;424;p37"/>
            <p:cNvCxnSpPr/>
            <p:nvPr/>
          </p:nvCxnSpPr>
          <p:spPr>
            <a:xfrm>
              <a:off x="5209838" y="1705200"/>
              <a:ext cx="1286700" cy="0"/>
            </a:xfrm>
            <a:prstGeom prst="straightConnector1">
              <a:avLst/>
            </a:prstGeom>
            <a:noFill/>
            <a:ln w="28575" cap="flat" cmpd="sng">
              <a:solidFill>
                <a:srgbClr val="D9D9D9"/>
              </a:solidFill>
              <a:prstDash val="solid"/>
              <a:round/>
              <a:headEnd type="none" w="sm" len="sm"/>
              <a:tailEnd type="oval" w="med" len="med"/>
            </a:ln>
          </p:spPr>
        </p:cxnSp>
      </p:grpSp>
      <p:grpSp>
        <p:nvGrpSpPr>
          <p:cNvPr id="425" name="Google Shape;425;p37"/>
          <p:cNvGrpSpPr/>
          <p:nvPr/>
        </p:nvGrpSpPr>
        <p:grpSpPr>
          <a:xfrm>
            <a:off x="5049880" y="3303672"/>
            <a:ext cx="3901680" cy="848836"/>
            <a:chOff x="5209838" y="3449429"/>
            <a:chExt cx="3663893" cy="797104"/>
          </a:xfrm>
        </p:grpSpPr>
        <p:sp>
          <p:nvSpPr>
            <p:cNvPr id="426" name="Google Shape;426;p37"/>
            <p:cNvSpPr txBox="1"/>
            <p:nvPr/>
          </p:nvSpPr>
          <p:spPr>
            <a:xfrm>
              <a:off x="6614952" y="3449429"/>
              <a:ext cx="2258779" cy="7971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dirty="0">
                  <a:solidFill>
                    <a:srgbClr val="FFFF00"/>
                  </a:solidFill>
                  <a:latin typeface="Poppins"/>
                  <a:ea typeface="Poppins"/>
                  <a:cs typeface="Poppins"/>
                  <a:sym typeface="Poppins"/>
                </a:rPr>
                <a:t>30 – Propane Powered School Buses</a:t>
              </a:r>
              <a:endParaRPr sz="1500" b="1" dirty="0">
                <a:solidFill>
                  <a:srgbClr val="FFFF00"/>
                </a:solidFill>
                <a:latin typeface="Poppins"/>
                <a:ea typeface="Poppins"/>
                <a:cs typeface="Poppins"/>
                <a:sym typeface="Poppins"/>
              </a:endParaRPr>
            </a:p>
            <a:p>
              <a:pPr marL="0" lvl="0" indent="0" algn="l" rtl="0">
                <a:spcBef>
                  <a:spcPts val="0"/>
                </a:spcBef>
                <a:spcAft>
                  <a:spcPts val="1600"/>
                </a:spcAft>
                <a:buNone/>
              </a:pPr>
              <a:endParaRPr sz="1100" b="1" dirty="0">
                <a:solidFill>
                  <a:srgbClr val="FFFFFF"/>
                </a:solidFill>
                <a:latin typeface="Poppins"/>
                <a:ea typeface="Poppins"/>
                <a:cs typeface="Poppins"/>
                <a:sym typeface="Poppins"/>
              </a:endParaRPr>
            </a:p>
          </p:txBody>
        </p:sp>
        <p:cxnSp>
          <p:nvCxnSpPr>
            <p:cNvPr id="427" name="Google Shape;427;p37"/>
            <p:cNvCxnSpPr/>
            <p:nvPr/>
          </p:nvCxnSpPr>
          <p:spPr>
            <a:xfrm>
              <a:off x="5209838" y="3648300"/>
              <a:ext cx="1286700" cy="0"/>
            </a:xfrm>
            <a:prstGeom prst="straightConnector1">
              <a:avLst/>
            </a:prstGeom>
            <a:noFill/>
            <a:ln w="28575" cap="flat" cmpd="sng">
              <a:solidFill>
                <a:srgbClr val="FFCB00"/>
              </a:solidFill>
              <a:prstDash val="solid"/>
              <a:round/>
              <a:headEnd type="none" w="sm" len="sm"/>
              <a:tailEnd type="oval" w="med" len="med"/>
            </a:ln>
          </p:spPr>
        </p:cxnSp>
      </p:grpSp>
      <p:grpSp>
        <p:nvGrpSpPr>
          <p:cNvPr id="428" name="Google Shape;428;p37"/>
          <p:cNvGrpSpPr/>
          <p:nvPr/>
        </p:nvGrpSpPr>
        <p:grpSpPr>
          <a:xfrm>
            <a:off x="2350129" y="414996"/>
            <a:ext cx="4062417" cy="4036607"/>
            <a:chOff x="2662213" y="676344"/>
            <a:chExt cx="3814835" cy="3790597"/>
          </a:xfrm>
        </p:grpSpPr>
        <p:sp>
          <p:nvSpPr>
            <p:cNvPr id="429" name="Google Shape;429;p37"/>
            <p:cNvSpPr/>
            <p:nvPr/>
          </p:nvSpPr>
          <p:spPr>
            <a:xfrm rot="3600185">
              <a:off x="3169983" y="1184511"/>
              <a:ext cx="2774659" cy="2774659"/>
            </a:xfrm>
            <a:prstGeom prst="blockArc">
              <a:avLst>
                <a:gd name="adj1" fmla="val 12622480"/>
                <a:gd name="adj2" fmla="val 19781569"/>
                <a:gd name="adj3" fmla="val 20773"/>
              </a:avLst>
            </a:prstGeom>
            <a:solidFill>
              <a:srgbClr val="F1594A"/>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rot="10800000">
              <a:off x="3183490" y="1163229"/>
              <a:ext cx="2774700" cy="2774700"/>
            </a:xfrm>
            <a:prstGeom prst="blockArc">
              <a:avLst>
                <a:gd name="adj1" fmla="val 12622480"/>
                <a:gd name="adj2" fmla="val 19662822"/>
                <a:gd name="adj3" fmla="val 20729"/>
              </a:avLst>
            </a:prstGeom>
            <a:solidFill>
              <a:schemeClr val="accent3"/>
            </a:solidFill>
            <a:ln w="28575" cap="flat" cmpd="sng">
              <a:solidFill>
                <a:srgbClr val="F159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rot="-3600185">
              <a:off x="3194618" y="1184114"/>
              <a:ext cx="2774659" cy="2774659"/>
            </a:xfrm>
            <a:prstGeom prst="blockArc">
              <a:avLst>
                <a:gd name="adj1" fmla="val 12622480"/>
                <a:gd name="adj2" fmla="val 19703271"/>
                <a:gd name="adj3" fmla="val 20851"/>
              </a:avLst>
            </a:prstGeom>
            <a:solidFill>
              <a:srgbClr val="FFFFFF"/>
            </a:solidFill>
            <a:ln w="28575" cap="flat" cmpd="sng">
              <a:solidFill>
                <a:srgbClr val="FFCB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37"/>
            <p:cNvGrpSpPr/>
            <p:nvPr/>
          </p:nvGrpSpPr>
          <p:grpSpPr>
            <a:xfrm rot="-7200165">
              <a:off x="3337679" y="2826785"/>
              <a:ext cx="585011" cy="585536"/>
              <a:chOff x="1967628" y="812211"/>
              <a:chExt cx="588000" cy="588000"/>
            </a:xfrm>
          </p:grpSpPr>
          <p:sp>
            <p:nvSpPr>
              <p:cNvPr id="433" name="Google Shape;433;p37"/>
              <p:cNvSpPr/>
              <p:nvPr/>
            </p:nvSpPr>
            <p:spPr>
              <a:xfrm rot="39023">
                <a:off x="1970909" y="815492"/>
                <a:ext cx="581437" cy="581437"/>
              </a:xfrm>
              <a:prstGeom prst="pie">
                <a:avLst>
                  <a:gd name="adj1" fmla="val 6190354"/>
                  <a:gd name="adj2" fmla="val 14996165"/>
                </a:avLst>
              </a:prstGeom>
              <a:solidFill>
                <a:schemeClr val="accent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rot="10800000">
                <a:off x="1970875" y="815525"/>
                <a:ext cx="581400" cy="581400"/>
              </a:xfrm>
              <a:prstGeom prst="pie">
                <a:avLst>
                  <a:gd name="adj1" fmla="val 4028252"/>
                  <a:gd name="adj2" fmla="val 1718367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37"/>
            <p:cNvGrpSpPr/>
            <p:nvPr/>
          </p:nvGrpSpPr>
          <p:grpSpPr>
            <a:xfrm>
              <a:off x="4264097" y="1180331"/>
              <a:ext cx="585001" cy="585530"/>
              <a:chOff x="1970048" y="811613"/>
              <a:chExt cx="588000" cy="588000"/>
            </a:xfrm>
          </p:grpSpPr>
          <p:sp>
            <p:nvSpPr>
              <p:cNvPr id="436" name="Google Shape;436;p37"/>
              <p:cNvSpPr/>
              <p:nvPr/>
            </p:nvSpPr>
            <p:spPr>
              <a:xfrm rot="39023">
                <a:off x="1973329" y="814894"/>
                <a:ext cx="581437" cy="581437"/>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rot="10800000">
                <a:off x="1973295" y="814927"/>
                <a:ext cx="581400" cy="581400"/>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37"/>
            <p:cNvGrpSpPr/>
            <p:nvPr/>
          </p:nvGrpSpPr>
          <p:grpSpPr>
            <a:xfrm rot="7200165">
              <a:off x="5229930" y="2804716"/>
              <a:ext cx="585011" cy="585536"/>
              <a:chOff x="1977085" y="811649"/>
              <a:chExt cx="588000" cy="588000"/>
            </a:xfrm>
          </p:grpSpPr>
          <p:sp>
            <p:nvSpPr>
              <p:cNvPr id="439" name="Google Shape;439;p37"/>
              <p:cNvSpPr/>
              <p:nvPr/>
            </p:nvSpPr>
            <p:spPr>
              <a:xfrm rot="39023">
                <a:off x="1980366" y="814930"/>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7"/>
              <p:cNvSpPr/>
              <p:nvPr/>
            </p:nvSpPr>
            <p:spPr>
              <a:xfrm rot="10800000">
                <a:off x="1980332" y="814963"/>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41" name="Google Shape;441;p37"/>
          <p:cNvPicPr preferRelativeResize="0"/>
          <p:nvPr/>
        </p:nvPicPr>
        <p:blipFill>
          <a:blip r:embed="rId4">
            <a:alphaModFix/>
          </a:blip>
          <a:stretch>
            <a:fillRect/>
          </a:stretch>
        </p:blipFill>
        <p:spPr>
          <a:xfrm>
            <a:off x="3421551" y="1524748"/>
            <a:ext cx="1893151" cy="1893151"/>
          </a:xfrm>
          <a:prstGeom prst="rect">
            <a:avLst/>
          </a:prstGeom>
          <a:noFill/>
          <a:ln>
            <a:noFill/>
          </a:ln>
        </p:spPr>
      </p:pic>
      <p:cxnSp>
        <p:nvCxnSpPr>
          <p:cNvPr id="43" name="Google Shape;421;p37">
            <a:extLst>
              <a:ext uri="{FF2B5EF4-FFF2-40B4-BE49-F238E27FC236}">
                <a16:creationId xmlns:a16="http://schemas.microsoft.com/office/drawing/2014/main" id="{66912104-AAFB-47A9-9EB8-68CEB59F4B3A}"/>
              </a:ext>
            </a:extLst>
          </p:cNvPr>
          <p:cNvCxnSpPr>
            <a:cxnSpLocks/>
          </p:cNvCxnSpPr>
          <p:nvPr/>
        </p:nvCxnSpPr>
        <p:spPr>
          <a:xfrm flipH="1">
            <a:off x="2439365" y="3183823"/>
            <a:ext cx="675226" cy="306431"/>
          </a:xfrm>
          <a:prstGeom prst="straightConnector1">
            <a:avLst/>
          </a:prstGeom>
          <a:noFill/>
          <a:ln w="28575" cap="flat" cmpd="sng">
            <a:solidFill>
              <a:srgbClr val="FFFFFF"/>
            </a:solidFill>
            <a:prstDash val="solid"/>
            <a:round/>
            <a:headEnd type="none" w="sm" len="sm"/>
            <a:tailEnd type="oval" w="med" len="med"/>
          </a:ln>
        </p:spPr>
      </p:cxnSp>
      <p:sp>
        <p:nvSpPr>
          <p:cNvPr id="4" name="TextBox 3">
            <a:extLst>
              <a:ext uri="{FF2B5EF4-FFF2-40B4-BE49-F238E27FC236}">
                <a16:creationId xmlns:a16="http://schemas.microsoft.com/office/drawing/2014/main" id="{B80455C9-9CE6-43CE-AAA8-CE8FED7EC1CF}"/>
              </a:ext>
            </a:extLst>
          </p:cNvPr>
          <p:cNvSpPr txBox="1"/>
          <p:nvPr/>
        </p:nvSpPr>
        <p:spPr>
          <a:xfrm>
            <a:off x="126109" y="3261436"/>
            <a:ext cx="2257774" cy="523220"/>
          </a:xfrm>
          <a:prstGeom prst="rect">
            <a:avLst/>
          </a:prstGeom>
          <a:noFill/>
        </p:spPr>
        <p:txBody>
          <a:bodyPr wrap="square" rtlCol="0">
            <a:spAutoFit/>
          </a:bodyPr>
          <a:lstStyle/>
          <a:p>
            <a:pPr marL="0" lvl="0" indent="0" algn="r" rtl="0">
              <a:spcBef>
                <a:spcPts val="0"/>
              </a:spcBef>
              <a:spcAft>
                <a:spcPts val="0"/>
              </a:spcAft>
              <a:buNone/>
            </a:pPr>
            <a:r>
              <a:rPr lang="en-US" b="1" dirty="0">
                <a:solidFill>
                  <a:srgbClr val="FF0000"/>
                </a:solidFill>
                <a:latin typeface="Poppins"/>
                <a:ea typeface="Poppins"/>
                <a:cs typeface="Poppins"/>
                <a:sym typeface="Poppins"/>
              </a:rPr>
              <a:t>13 – Gasoline Powered School Buses</a:t>
            </a:r>
            <a:endParaRPr lang="en-US" sz="1400" b="1" dirty="0">
              <a:solidFill>
                <a:srgbClr val="FF0000"/>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24" name="Google Shape;324;p28"/>
          <p:cNvSpPr txBox="1"/>
          <p:nvPr/>
        </p:nvSpPr>
        <p:spPr>
          <a:xfrm>
            <a:off x="2680918" y="207269"/>
            <a:ext cx="3334914"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5400" dirty="0">
                <a:solidFill>
                  <a:schemeClr val="lt1"/>
                </a:solidFill>
                <a:latin typeface="Bebas Neue"/>
                <a:sym typeface="Bebas Neue"/>
              </a:rPr>
              <a:t>Our partners</a:t>
            </a:r>
            <a:endParaRPr sz="5400" dirty="0">
              <a:solidFill>
                <a:schemeClr val="dk1"/>
              </a:solidFill>
            </a:endParaRPr>
          </a:p>
          <a:p>
            <a:pPr marL="0" lvl="0" indent="0" algn="l" rtl="0">
              <a:spcBef>
                <a:spcPts val="0"/>
              </a:spcBef>
              <a:spcAft>
                <a:spcPts val="0"/>
              </a:spcAft>
              <a:buNone/>
            </a:pPr>
            <a:endParaRPr sz="3600" dirty="0">
              <a:solidFill>
                <a:schemeClr val="lt1"/>
              </a:solidFill>
              <a:latin typeface="Bebas Neue"/>
              <a:ea typeface="Bebas Neue"/>
              <a:cs typeface="Bebas Neue"/>
              <a:sym typeface="Bebas Neue"/>
            </a:endParaRPr>
          </a:p>
        </p:txBody>
      </p:sp>
      <p:pic>
        <p:nvPicPr>
          <p:cNvPr id="7" name="Picture 6">
            <a:extLst>
              <a:ext uri="{FF2B5EF4-FFF2-40B4-BE49-F238E27FC236}">
                <a16:creationId xmlns:a16="http://schemas.microsoft.com/office/drawing/2014/main" id="{CBE9DAD3-B557-43FF-8FA4-AD9450FA6631}"/>
              </a:ext>
            </a:extLst>
          </p:cNvPr>
          <p:cNvPicPr>
            <a:picLocks noChangeAspect="1"/>
          </p:cNvPicPr>
          <p:nvPr/>
        </p:nvPicPr>
        <p:blipFill>
          <a:blip r:embed="rId3"/>
          <a:stretch>
            <a:fillRect/>
          </a:stretch>
        </p:blipFill>
        <p:spPr>
          <a:xfrm>
            <a:off x="72653" y="992084"/>
            <a:ext cx="2700338" cy="1406607"/>
          </a:xfrm>
          <a:prstGeom prst="rect">
            <a:avLst/>
          </a:prstGeom>
        </p:spPr>
      </p:pic>
      <p:pic>
        <p:nvPicPr>
          <p:cNvPr id="9" name="Picture 8">
            <a:extLst>
              <a:ext uri="{FF2B5EF4-FFF2-40B4-BE49-F238E27FC236}">
                <a16:creationId xmlns:a16="http://schemas.microsoft.com/office/drawing/2014/main" id="{BE89652E-7F62-48E2-ACD9-FEFA0BA03D14}"/>
              </a:ext>
            </a:extLst>
          </p:cNvPr>
          <p:cNvPicPr>
            <a:picLocks noChangeAspect="1"/>
          </p:cNvPicPr>
          <p:nvPr/>
        </p:nvPicPr>
        <p:blipFill>
          <a:blip r:embed="rId4"/>
          <a:stretch>
            <a:fillRect/>
          </a:stretch>
        </p:blipFill>
        <p:spPr>
          <a:xfrm>
            <a:off x="333139" y="2651090"/>
            <a:ext cx="2705840" cy="1424126"/>
          </a:xfrm>
          <a:prstGeom prst="rect">
            <a:avLst/>
          </a:prstGeom>
        </p:spPr>
      </p:pic>
      <p:pic>
        <p:nvPicPr>
          <p:cNvPr id="11" name="Picture 10">
            <a:extLst>
              <a:ext uri="{FF2B5EF4-FFF2-40B4-BE49-F238E27FC236}">
                <a16:creationId xmlns:a16="http://schemas.microsoft.com/office/drawing/2014/main" id="{DC7693B8-24BF-432C-A105-E14DD2D886DD}"/>
              </a:ext>
            </a:extLst>
          </p:cNvPr>
          <p:cNvPicPr>
            <a:picLocks noChangeAspect="1"/>
          </p:cNvPicPr>
          <p:nvPr/>
        </p:nvPicPr>
        <p:blipFill>
          <a:blip r:embed="rId5"/>
          <a:stretch>
            <a:fillRect/>
          </a:stretch>
        </p:blipFill>
        <p:spPr>
          <a:xfrm>
            <a:off x="5335905" y="2726517"/>
            <a:ext cx="2705840" cy="1414020"/>
          </a:xfrm>
          <a:prstGeom prst="rect">
            <a:avLst/>
          </a:prstGeom>
        </p:spPr>
      </p:pic>
      <p:pic>
        <p:nvPicPr>
          <p:cNvPr id="13" name="Picture 12">
            <a:extLst>
              <a:ext uri="{FF2B5EF4-FFF2-40B4-BE49-F238E27FC236}">
                <a16:creationId xmlns:a16="http://schemas.microsoft.com/office/drawing/2014/main" id="{CD37B193-0A45-4E6D-90C7-267FFFE3AA3B}"/>
              </a:ext>
            </a:extLst>
          </p:cNvPr>
          <p:cNvPicPr>
            <a:picLocks noChangeAspect="1"/>
          </p:cNvPicPr>
          <p:nvPr/>
        </p:nvPicPr>
        <p:blipFill>
          <a:blip r:embed="rId6"/>
          <a:stretch>
            <a:fillRect/>
          </a:stretch>
        </p:blipFill>
        <p:spPr>
          <a:xfrm>
            <a:off x="3374589" y="1528852"/>
            <a:ext cx="1625705" cy="1625705"/>
          </a:xfrm>
          <a:prstGeom prst="rect">
            <a:avLst/>
          </a:prstGeom>
        </p:spPr>
      </p:pic>
      <p:pic>
        <p:nvPicPr>
          <p:cNvPr id="15" name="Picture 14">
            <a:extLst>
              <a:ext uri="{FF2B5EF4-FFF2-40B4-BE49-F238E27FC236}">
                <a16:creationId xmlns:a16="http://schemas.microsoft.com/office/drawing/2014/main" id="{32B949EB-9C4F-40F6-80AC-7E62FE355DBF}"/>
              </a:ext>
            </a:extLst>
          </p:cNvPr>
          <p:cNvPicPr>
            <a:picLocks noChangeAspect="1"/>
          </p:cNvPicPr>
          <p:nvPr/>
        </p:nvPicPr>
        <p:blipFill>
          <a:blip r:embed="rId7"/>
          <a:stretch>
            <a:fillRect/>
          </a:stretch>
        </p:blipFill>
        <p:spPr>
          <a:xfrm>
            <a:off x="5831411" y="1002963"/>
            <a:ext cx="2813216" cy="14066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4"/>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388" name="Google Shape;388;p34"/>
          <p:cNvPicPr preferRelativeResize="0"/>
          <p:nvPr/>
        </p:nvPicPr>
        <p:blipFill>
          <a:blip r:embed="rId3">
            <a:alphaModFix amt="50000"/>
          </a:blip>
          <a:stretch>
            <a:fillRect/>
          </a:stretch>
        </p:blipFill>
        <p:spPr>
          <a:xfrm>
            <a:off x="7925350" y="108628"/>
            <a:ext cx="1005102" cy="393600"/>
          </a:xfrm>
          <a:prstGeom prst="rect">
            <a:avLst/>
          </a:prstGeom>
          <a:noFill/>
          <a:ln>
            <a:noFill/>
          </a:ln>
        </p:spPr>
      </p:pic>
      <p:sp>
        <p:nvSpPr>
          <p:cNvPr id="389" name="Google Shape;389;p34"/>
          <p:cNvSpPr txBox="1"/>
          <p:nvPr/>
        </p:nvSpPr>
        <p:spPr>
          <a:xfrm>
            <a:off x="21325" y="10925"/>
            <a:ext cx="79551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5000" dirty="0">
                <a:solidFill>
                  <a:srgbClr val="FFCB00"/>
                </a:solidFill>
                <a:latin typeface="Bebas Neue"/>
                <a:ea typeface="Bebas Neue"/>
                <a:cs typeface="Bebas Neue"/>
                <a:sym typeface="Bebas Neue"/>
              </a:rPr>
              <a:t>Grant support from </a:t>
            </a:r>
            <a:endParaRPr sz="5000" dirty="0">
              <a:solidFill>
                <a:srgbClr val="FFCB00"/>
              </a:solidFill>
              <a:latin typeface="Bebas Neue"/>
              <a:ea typeface="Bebas Neue"/>
              <a:cs typeface="Bebas Neue"/>
              <a:sym typeface="Bebas Neue"/>
            </a:endParaRPr>
          </a:p>
        </p:txBody>
      </p:sp>
      <p:pic>
        <p:nvPicPr>
          <p:cNvPr id="4" name="Picture 3">
            <a:extLst>
              <a:ext uri="{FF2B5EF4-FFF2-40B4-BE49-F238E27FC236}">
                <a16:creationId xmlns:a16="http://schemas.microsoft.com/office/drawing/2014/main" id="{C373A609-145C-44A4-9A78-56F7ACD23F85}"/>
              </a:ext>
            </a:extLst>
          </p:cNvPr>
          <p:cNvPicPr>
            <a:picLocks noChangeAspect="1"/>
          </p:cNvPicPr>
          <p:nvPr/>
        </p:nvPicPr>
        <p:blipFill>
          <a:blip r:embed="rId4"/>
          <a:stretch>
            <a:fillRect/>
          </a:stretch>
        </p:blipFill>
        <p:spPr>
          <a:xfrm>
            <a:off x="280390" y="711773"/>
            <a:ext cx="1774370" cy="1774370"/>
          </a:xfrm>
          <a:prstGeom prst="rect">
            <a:avLst/>
          </a:prstGeom>
        </p:spPr>
      </p:pic>
      <p:pic>
        <p:nvPicPr>
          <p:cNvPr id="8" name="Picture 7">
            <a:extLst>
              <a:ext uri="{FF2B5EF4-FFF2-40B4-BE49-F238E27FC236}">
                <a16:creationId xmlns:a16="http://schemas.microsoft.com/office/drawing/2014/main" id="{2AE0F998-54A5-45E8-B28C-2A6BDB957A94}"/>
              </a:ext>
            </a:extLst>
          </p:cNvPr>
          <p:cNvPicPr>
            <a:picLocks noChangeAspect="1"/>
          </p:cNvPicPr>
          <p:nvPr/>
        </p:nvPicPr>
        <p:blipFill>
          <a:blip r:embed="rId5"/>
          <a:stretch>
            <a:fillRect/>
          </a:stretch>
        </p:blipFill>
        <p:spPr>
          <a:xfrm>
            <a:off x="5817957" y="693200"/>
            <a:ext cx="2759236" cy="1676619"/>
          </a:xfrm>
          <a:prstGeom prst="rect">
            <a:avLst/>
          </a:prstGeom>
        </p:spPr>
      </p:pic>
      <p:pic>
        <p:nvPicPr>
          <p:cNvPr id="12" name="Picture 11">
            <a:extLst>
              <a:ext uri="{FF2B5EF4-FFF2-40B4-BE49-F238E27FC236}">
                <a16:creationId xmlns:a16="http://schemas.microsoft.com/office/drawing/2014/main" id="{C5C438C4-0951-42C3-8DA4-4D35F75B6611}"/>
              </a:ext>
            </a:extLst>
          </p:cNvPr>
          <p:cNvPicPr>
            <a:picLocks noChangeAspect="1"/>
          </p:cNvPicPr>
          <p:nvPr/>
        </p:nvPicPr>
        <p:blipFill>
          <a:blip r:embed="rId6"/>
          <a:stretch>
            <a:fillRect/>
          </a:stretch>
        </p:blipFill>
        <p:spPr>
          <a:xfrm>
            <a:off x="2694873" y="711772"/>
            <a:ext cx="2608124" cy="1953575"/>
          </a:xfrm>
          <a:prstGeom prst="rect">
            <a:avLst/>
          </a:prstGeom>
        </p:spPr>
      </p:pic>
      <p:pic>
        <p:nvPicPr>
          <p:cNvPr id="14" name="Picture 13">
            <a:extLst>
              <a:ext uri="{FF2B5EF4-FFF2-40B4-BE49-F238E27FC236}">
                <a16:creationId xmlns:a16="http://schemas.microsoft.com/office/drawing/2014/main" id="{D564A65B-0AAB-4304-8550-1580D48B8439}"/>
              </a:ext>
            </a:extLst>
          </p:cNvPr>
          <p:cNvPicPr>
            <a:picLocks noChangeAspect="1"/>
          </p:cNvPicPr>
          <p:nvPr/>
        </p:nvPicPr>
        <p:blipFill>
          <a:blip r:embed="rId7"/>
          <a:stretch>
            <a:fillRect/>
          </a:stretch>
        </p:blipFill>
        <p:spPr>
          <a:xfrm>
            <a:off x="7236502" y="2560791"/>
            <a:ext cx="1377696" cy="2026024"/>
          </a:xfrm>
          <a:prstGeom prst="rect">
            <a:avLst/>
          </a:prstGeom>
        </p:spPr>
      </p:pic>
      <p:pic>
        <p:nvPicPr>
          <p:cNvPr id="18" name="Picture 17">
            <a:extLst>
              <a:ext uri="{FF2B5EF4-FFF2-40B4-BE49-F238E27FC236}">
                <a16:creationId xmlns:a16="http://schemas.microsoft.com/office/drawing/2014/main" id="{E9AF29BD-B847-418B-9C4B-0447BA344BCE}"/>
              </a:ext>
            </a:extLst>
          </p:cNvPr>
          <p:cNvPicPr>
            <a:picLocks noChangeAspect="1"/>
          </p:cNvPicPr>
          <p:nvPr/>
        </p:nvPicPr>
        <p:blipFill>
          <a:blip r:embed="rId8"/>
          <a:stretch>
            <a:fillRect/>
          </a:stretch>
        </p:blipFill>
        <p:spPr>
          <a:xfrm>
            <a:off x="3403786" y="2873912"/>
            <a:ext cx="3239452" cy="1082593"/>
          </a:xfrm>
          <a:prstGeom prst="rect">
            <a:avLst/>
          </a:prstGeom>
        </p:spPr>
      </p:pic>
      <p:pic>
        <p:nvPicPr>
          <p:cNvPr id="20" name="Picture 19">
            <a:extLst>
              <a:ext uri="{FF2B5EF4-FFF2-40B4-BE49-F238E27FC236}">
                <a16:creationId xmlns:a16="http://schemas.microsoft.com/office/drawing/2014/main" id="{3DADE378-857E-4B09-9EB7-29651C085373}"/>
              </a:ext>
            </a:extLst>
          </p:cNvPr>
          <p:cNvPicPr>
            <a:picLocks noChangeAspect="1"/>
          </p:cNvPicPr>
          <p:nvPr/>
        </p:nvPicPr>
        <p:blipFill>
          <a:blip r:embed="rId9"/>
          <a:stretch>
            <a:fillRect/>
          </a:stretch>
        </p:blipFill>
        <p:spPr>
          <a:xfrm>
            <a:off x="390975" y="2665348"/>
            <a:ext cx="2003107" cy="15003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3"/>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379" name="Google Shape;379;p33"/>
          <p:cNvSpPr txBox="1"/>
          <p:nvPr/>
        </p:nvSpPr>
        <p:spPr>
          <a:xfrm>
            <a:off x="2689860" y="1013460"/>
            <a:ext cx="6256272" cy="2815432"/>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US" sz="4800" dirty="0">
                <a:solidFill>
                  <a:srgbClr val="FFCB00"/>
                </a:solidFill>
                <a:latin typeface="Bebas Neue"/>
                <a:ea typeface="Bebas Neue"/>
                <a:cs typeface="Bebas Neue"/>
                <a:sym typeface="Bebas Neue"/>
              </a:rPr>
              <a:t>G</a:t>
            </a:r>
            <a:r>
              <a:rPr lang="en" sz="4800" dirty="0">
                <a:solidFill>
                  <a:srgbClr val="FFCB00"/>
                </a:solidFill>
                <a:latin typeface="Bebas Neue"/>
                <a:ea typeface="Bebas Neue"/>
                <a:cs typeface="Bebas Neue"/>
                <a:sym typeface="Bebas Neue"/>
              </a:rPr>
              <a:t>rant funding &amp; project cost</a:t>
            </a:r>
            <a:endParaRPr lang="en-US" sz="4800" dirty="0">
              <a:solidFill>
                <a:srgbClr val="FFCB00"/>
              </a:solidFill>
              <a:latin typeface="Bebas Neue"/>
              <a:ea typeface="Bebas Neue"/>
              <a:cs typeface="Bebas Neue"/>
              <a:sym typeface="Bebas Neue"/>
            </a:endParaRPr>
          </a:p>
          <a:p>
            <a:pPr marL="0" lvl="0" indent="0" algn="l" rtl="0">
              <a:lnSpc>
                <a:spcPct val="80000"/>
              </a:lnSpc>
              <a:spcBef>
                <a:spcPts val="0"/>
              </a:spcBef>
              <a:spcAft>
                <a:spcPts val="0"/>
              </a:spcAft>
              <a:buNone/>
            </a:pPr>
            <a:r>
              <a:rPr lang="en-US" sz="3200" dirty="0">
                <a:solidFill>
                  <a:srgbClr val="FFFFFF"/>
                </a:solidFill>
                <a:latin typeface="Bebas Neue"/>
                <a:ea typeface="Bebas Neue"/>
                <a:cs typeface="Bebas Neue"/>
                <a:sym typeface="Bebas Neue"/>
              </a:rPr>
              <a:t>For 42 electric buses and infrastructure</a:t>
            </a:r>
            <a:endParaRPr lang="en" sz="3200" dirty="0">
              <a:solidFill>
                <a:srgbClr val="FFFFFF"/>
              </a:solidFill>
              <a:latin typeface="Bebas Neue"/>
              <a:ea typeface="Bebas Neue"/>
              <a:cs typeface="Bebas Neue"/>
              <a:sym typeface="Bebas Neue"/>
            </a:endParaRPr>
          </a:p>
          <a:p>
            <a:pPr marL="0" lvl="0" indent="0" algn="l" rtl="0">
              <a:lnSpc>
                <a:spcPct val="80000"/>
              </a:lnSpc>
              <a:spcBef>
                <a:spcPts val="0"/>
              </a:spcBef>
              <a:spcAft>
                <a:spcPts val="0"/>
              </a:spcAft>
              <a:buNone/>
            </a:pPr>
            <a:endParaRPr lang="en" sz="3500" dirty="0">
              <a:solidFill>
                <a:srgbClr val="FFFFFF"/>
              </a:solidFill>
              <a:latin typeface="Bebas Neue"/>
              <a:ea typeface="Bebas Neue"/>
              <a:cs typeface="Bebas Neue"/>
              <a:sym typeface="Bebas Neue"/>
            </a:endParaRPr>
          </a:p>
          <a:p>
            <a:pPr marL="285750" lvl="0" indent="-285750" algn="l" rtl="0">
              <a:lnSpc>
                <a:spcPct val="80000"/>
              </a:lnSpc>
              <a:spcBef>
                <a:spcPts val="0"/>
              </a:spcBef>
              <a:spcAft>
                <a:spcPts val="0"/>
              </a:spcAft>
              <a:buFont typeface="Arial" panose="020B0604020202020204" pitchFamily="34" charset="0"/>
              <a:buChar char="•"/>
            </a:pPr>
            <a:r>
              <a:rPr lang="en" sz="2400" dirty="0">
                <a:solidFill>
                  <a:srgbClr val="FFFFFF"/>
                </a:solidFill>
                <a:latin typeface="Bebas Neue"/>
                <a:ea typeface="Bebas Neue"/>
                <a:cs typeface="Bebas Neue"/>
                <a:sym typeface="Bebas Neue"/>
              </a:rPr>
              <a:t>Total bus and infrastructure cost	$16M</a:t>
            </a:r>
          </a:p>
          <a:p>
            <a:pPr marL="285750" lvl="0" indent="-285750" algn="l" rtl="0">
              <a:lnSpc>
                <a:spcPct val="80000"/>
              </a:lnSpc>
              <a:spcBef>
                <a:spcPts val="0"/>
              </a:spcBef>
              <a:spcAft>
                <a:spcPts val="0"/>
              </a:spcAft>
              <a:buFont typeface="Arial" panose="020B0604020202020204" pitchFamily="34" charset="0"/>
              <a:buChar char="•"/>
            </a:pPr>
            <a:r>
              <a:rPr lang="en-US" sz="2400" dirty="0">
                <a:solidFill>
                  <a:srgbClr val="FFFFFF"/>
                </a:solidFill>
                <a:latin typeface="Bebas Neue"/>
                <a:ea typeface="Bebas Neue"/>
                <a:cs typeface="Bebas Neue"/>
                <a:sym typeface="Bebas Neue"/>
              </a:rPr>
              <a:t>T</a:t>
            </a:r>
            <a:r>
              <a:rPr lang="en" sz="2400" dirty="0">
                <a:solidFill>
                  <a:srgbClr val="FFFFFF"/>
                </a:solidFill>
                <a:latin typeface="Bebas Neue"/>
                <a:ea typeface="Bebas Neue"/>
                <a:cs typeface="Bebas Neue"/>
                <a:sym typeface="Bebas Neue"/>
              </a:rPr>
              <a:t>otal grants and considerations		$10.5m</a:t>
            </a:r>
          </a:p>
          <a:p>
            <a:pPr lvl="0" algn="l" rtl="0">
              <a:lnSpc>
                <a:spcPct val="80000"/>
              </a:lnSpc>
              <a:spcBef>
                <a:spcPts val="0"/>
              </a:spcBef>
              <a:spcAft>
                <a:spcPts val="0"/>
              </a:spcAft>
            </a:pPr>
            <a:endParaRPr lang="en" sz="2400" dirty="0">
              <a:solidFill>
                <a:srgbClr val="FFFFFF"/>
              </a:solidFill>
              <a:latin typeface="Bebas Neue"/>
              <a:ea typeface="Bebas Neue"/>
              <a:cs typeface="Bebas Neue"/>
              <a:sym typeface="Bebas Neue"/>
            </a:endParaRPr>
          </a:p>
          <a:p>
            <a:pPr marL="0" lvl="0" indent="0" algn="l" rtl="0">
              <a:lnSpc>
                <a:spcPct val="80000"/>
              </a:lnSpc>
              <a:spcBef>
                <a:spcPts val="0"/>
              </a:spcBef>
              <a:spcAft>
                <a:spcPts val="0"/>
              </a:spcAft>
              <a:buNone/>
            </a:pPr>
            <a:r>
              <a:rPr lang="en-US" sz="2400" dirty="0">
                <a:solidFill>
                  <a:srgbClr val="FFFFFF"/>
                </a:solidFill>
                <a:latin typeface="Bebas Neue"/>
                <a:ea typeface="Bebas Neue"/>
                <a:cs typeface="Bebas Neue"/>
                <a:sym typeface="Bebas Neue"/>
              </a:rPr>
              <a:t>District funding 				$5.5m</a:t>
            </a:r>
          </a:p>
        </p:txBody>
      </p:sp>
      <p:pic>
        <p:nvPicPr>
          <p:cNvPr id="380" name="Google Shape;380;p33"/>
          <p:cNvPicPr preferRelativeResize="0"/>
          <p:nvPr/>
        </p:nvPicPr>
        <p:blipFill>
          <a:blip r:embed="rId3">
            <a:alphaModFix/>
          </a:blip>
          <a:stretch>
            <a:fillRect/>
          </a:stretch>
        </p:blipFill>
        <p:spPr>
          <a:xfrm>
            <a:off x="60708" y="112954"/>
            <a:ext cx="2629152" cy="2582249"/>
          </a:xfrm>
          <a:prstGeom prst="rect">
            <a:avLst/>
          </a:prstGeom>
          <a:noFill/>
          <a:ln>
            <a:noFill/>
          </a:ln>
        </p:spPr>
      </p:pic>
      <p:sp>
        <p:nvSpPr>
          <p:cNvPr id="381" name="Google Shape;381;p33"/>
          <p:cNvSpPr txBox="1"/>
          <p:nvPr/>
        </p:nvSpPr>
        <p:spPr>
          <a:xfrm>
            <a:off x="5536025" y="4746600"/>
            <a:ext cx="4141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rgbClr val="B7B7B7"/>
                </a:solidFill>
                <a:latin typeface="Poppins"/>
                <a:ea typeface="Poppins"/>
                <a:cs typeface="Poppins"/>
                <a:sym typeface="Poppins"/>
              </a:rPr>
              <a:t>#MVUSDGoBeyond</a:t>
            </a:r>
            <a:endParaRPr i="1">
              <a:solidFill>
                <a:srgbClr val="B7B7B7"/>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6"/>
          <p:cNvSpPr txBox="1">
            <a:spLocks noGrp="1"/>
          </p:cNvSpPr>
          <p:nvPr>
            <p:ph type="sldNum" idx="12"/>
          </p:nvPr>
        </p:nvSpPr>
        <p:spPr>
          <a:xfrm>
            <a:off x="8536458" y="47498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409" name="Google Shape;409;p36"/>
          <p:cNvPicPr preferRelativeResize="0"/>
          <p:nvPr/>
        </p:nvPicPr>
        <p:blipFill>
          <a:blip r:embed="rId3">
            <a:alphaModFix/>
          </a:blip>
          <a:stretch>
            <a:fillRect/>
          </a:stretch>
        </p:blipFill>
        <p:spPr>
          <a:xfrm>
            <a:off x="0" y="49937"/>
            <a:ext cx="2524259" cy="2390609"/>
          </a:xfrm>
          <a:prstGeom prst="rect">
            <a:avLst/>
          </a:prstGeom>
          <a:noFill/>
          <a:ln>
            <a:noFill/>
          </a:ln>
        </p:spPr>
      </p:pic>
      <p:sp>
        <p:nvSpPr>
          <p:cNvPr id="410" name="Google Shape;410;p36"/>
          <p:cNvSpPr txBox="1"/>
          <p:nvPr/>
        </p:nvSpPr>
        <p:spPr>
          <a:xfrm>
            <a:off x="5536025" y="4746600"/>
            <a:ext cx="4141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rgbClr val="B7B7B7"/>
                </a:solidFill>
                <a:latin typeface="Poppins"/>
                <a:ea typeface="Poppins"/>
                <a:cs typeface="Poppins"/>
                <a:sym typeface="Poppins"/>
              </a:rPr>
              <a:t>#MVUSDGoBeyond</a:t>
            </a:r>
            <a:endParaRPr i="1">
              <a:solidFill>
                <a:srgbClr val="B7B7B7"/>
              </a:solidFill>
              <a:latin typeface="Poppins"/>
              <a:ea typeface="Poppins"/>
              <a:cs typeface="Poppins"/>
              <a:sym typeface="Poppins"/>
            </a:endParaRPr>
          </a:p>
        </p:txBody>
      </p:sp>
      <p:sp>
        <p:nvSpPr>
          <p:cNvPr id="2" name="TextBox 1">
            <a:extLst>
              <a:ext uri="{FF2B5EF4-FFF2-40B4-BE49-F238E27FC236}">
                <a16:creationId xmlns:a16="http://schemas.microsoft.com/office/drawing/2014/main" id="{AC995625-0D8C-40DA-B0D9-DFC5DE7FD5CA}"/>
              </a:ext>
            </a:extLst>
          </p:cNvPr>
          <p:cNvSpPr txBox="1"/>
          <p:nvPr/>
        </p:nvSpPr>
        <p:spPr>
          <a:xfrm>
            <a:off x="2453425" y="352425"/>
            <a:ext cx="6631733" cy="3847207"/>
          </a:xfrm>
          <a:prstGeom prst="rect">
            <a:avLst/>
          </a:prstGeom>
          <a:noFill/>
        </p:spPr>
        <p:txBody>
          <a:bodyPr wrap="square" rtlCol="0">
            <a:spAutoFit/>
          </a:bodyPr>
          <a:lstStyle/>
          <a:p>
            <a:r>
              <a:rPr lang="en-US" sz="2000" dirty="0">
                <a:solidFill>
                  <a:srgbClr val="FFFF00"/>
                </a:solidFill>
              </a:rPr>
              <a:t>PREPARING FOR YOUR ELECTRIC SCHOOL BUSES</a:t>
            </a:r>
          </a:p>
          <a:p>
            <a:endParaRPr lang="en-US" dirty="0"/>
          </a:p>
          <a:p>
            <a:endParaRPr lang="en-US" dirty="0"/>
          </a:p>
          <a:p>
            <a:pPr marL="285750" indent="-285750">
              <a:lnSpc>
                <a:spcPct val="150000"/>
              </a:lnSpc>
              <a:buFont typeface="Wingdings" panose="05000000000000000000" pitchFamily="2" charset="2"/>
              <a:buChar char="q"/>
            </a:pPr>
            <a:r>
              <a:rPr lang="en-US" dirty="0"/>
              <a:t>SHORT AND LONG TERM PLANNING </a:t>
            </a:r>
          </a:p>
          <a:p>
            <a:pPr marL="285750" indent="-285750">
              <a:lnSpc>
                <a:spcPct val="150000"/>
              </a:lnSpc>
              <a:buFont typeface="Wingdings" panose="05000000000000000000" pitchFamily="2" charset="2"/>
              <a:buChar char="q"/>
            </a:pPr>
            <a:r>
              <a:rPr lang="en-US" dirty="0"/>
              <a:t>YOUR TEAM </a:t>
            </a:r>
          </a:p>
          <a:p>
            <a:pPr marL="285750" indent="-285750">
              <a:lnSpc>
                <a:spcPct val="150000"/>
              </a:lnSpc>
              <a:buFont typeface="Wingdings" panose="05000000000000000000" pitchFamily="2" charset="2"/>
              <a:buChar char="q"/>
            </a:pPr>
            <a:r>
              <a:rPr lang="en-US" dirty="0"/>
              <a:t>YOUR PARTNERS </a:t>
            </a:r>
          </a:p>
          <a:p>
            <a:pPr marL="285750" indent="-285750">
              <a:lnSpc>
                <a:spcPct val="150000"/>
              </a:lnSpc>
              <a:buFont typeface="Wingdings" panose="05000000000000000000" pitchFamily="2" charset="2"/>
              <a:buChar char="q"/>
            </a:pPr>
            <a:r>
              <a:rPr lang="en-US" dirty="0"/>
              <a:t>OUTSIDE BUSINESS SERVICES DEPARTMENTS </a:t>
            </a:r>
          </a:p>
          <a:p>
            <a:pPr marL="285750" indent="-285750">
              <a:lnSpc>
                <a:spcPct val="150000"/>
              </a:lnSpc>
              <a:buFont typeface="Wingdings" panose="05000000000000000000" pitchFamily="2" charset="2"/>
              <a:buChar char="q"/>
            </a:pPr>
            <a:r>
              <a:rPr lang="en-US" dirty="0"/>
              <a:t>TRANSPORTATION YARD</a:t>
            </a:r>
          </a:p>
          <a:p>
            <a:pPr marL="285750" indent="-285750">
              <a:lnSpc>
                <a:spcPct val="150000"/>
              </a:lnSpc>
              <a:buFont typeface="Wingdings" panose="05000000000000000000" pitchFamily="2" charset="2"/>
              <a:buChar char="q"/>
            </a:pPr>
            <a:r>
              <a:rPr lang="en-US" dirty="0"/>
              <a:t>STUDENTS AND COMMUNITY</a:t>
            </a:r>
          </a:p>
          <a:p>
            <a:pPr marL="285750" indent="-285750">
              <a:lnSpc>
                <a:spcPct val="150000"/>
              </a:lnSpc>
              <a:buFont typeface="Wingdings" panose="05000000000000000000" pitchFamily="2" charset="2"/>
              <a:buChar char="q"/>
            </a:pPr>
            <a:r>
              <a:rPr lang="en-US" dirty="0"/>
              <a:t>NEW BUSES AND DRIVERS READY TO TRANSPORT STUDENTS</a:t>
            </a:r>
          </a:p>
          <a:p>
            <a:pPr marL="285750" indent="-285750">
              <a:lnSpc>
                <a:spcPct val="150000"/>
              </a:lnSpc>
              <a:buFont typeface="Wingdings" panose="05000000000000000000" pitchFamily="2" charset="2"/>
              <a:buChar char="q"/>
            </a:pPr>
            <a:r>
              <a:rPr lang="en-US" dirty="0"/>
              <a:t>PATIENCE, COMMUNICATION, COLLABORATION, PATIENCE</a:t>
            </a:r>
          </a:p>
          <a:p>
            <a:pPr marL="285750" indent="-285750">
              <a:buFont typeface="Wingdings" panose="05000000000000000000" pitchFamily="2" charset="2"/>
              <a:buChar char="q"/>
            </a:pPr>
            <a:endParaRPr lang="en-US" dirty="0"/>
          </a:p>
          <a:p>
            <a:r>
              <a:rPr lang="en-US" dirty="0"/>
              <a:t>	</a:t>
            </a:r>
          </a:p>
        </p:txBody>
      </p:sp>
    </p:spTree>
  </p:cSld>
  <p:clrMapOvr>
    <a:masterClrMapping/>
  </p:clrMapOvr>
</p:sld>
</file>

<file path=ppt/theme/theme1.xml><?xml version="1.0" encoding="utf-8"?>
<a:theme xmlns:a="http://schemas.openxmlformats.org/drawingml/2006/main" name="Go Beyond 2023-2024">
  <a:themeElements>
    <a:clrScheme name="Simple Light">
      <a:dk1>
        <a:srgbClr val="000000"/>
      </a:dk1>
      <a:lt1>
        <a:srgbClr val="FFFFFF"/>
      </a:lt1>
      <a:dk2>
        <a:srgbClr val="595959"/>
      </a:dk2>
      <a:lt2>
        <a:srgbClr val="EEEEEE"/>
      </a:lt2>
      <a:accent1>
        <a:srgbClr val="F1594A"/>
      </a:accent1>
      <a:accent2>
        <a:srgbClr val="FB9F60"/>
      </a:accent2>
      <a:accent3>
        <a:srgbClr val="F9C23F"/>
      </a:accent3>
      <a:accent4>
        <a:srgbClr val="F1594B"/>
      </a:accent4>
      <a:accent5>
        <a:srgbClr val="FF8601"/>
      </a:accent5>
      <a:accent6>
        <a:srgbClr val="FFBA3B"/>
      </a:accent6>
      <a:hlink>
        <a:srgbClr val="F9C2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1175</Words>
  <Application>Microsoft Office PowerPoint</Application>
  <PresentationFormat>On-screen Show (16:9)</PresentationFormat>
  <Paragraphs>226</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Anton</vt:lpstr>
      <vt:lpstr>Wingdings</vt:lpstr>
      <vt:lpstr>Impact</vt:lpstr>
      <vt:lpstr>Poppins</vt:lpstr>
      <vt:lpstr>Bebas Neue</vt:lpstr>
      <vt:lpstr>Poppins Black</vt:lpstr>
      <vt:lpstr>Calibri</vt:lpstr>
      <vt:lpstr>Go Beyond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Burleson, James</cp:lastModifiedBy>
  <cp:revision>50</cp:revision>
  <cp:lastPrinted>2023-10-12T05:16:38Z</cp:lastPrinted>
  <dcterms:modified xsi:type="dcterms:W3CDTF">2023-10-12T05:45:55Z</dcterms:modified>
</cp:coreProperties>
</file>