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7010400" cy="9296400"/>
  <p:embeddedFontLst>
    <p:embeddedFont>
      <p:font typeface="Assistant Regular" panose="020B0604020202020204" charset="-79"/>
      <p:regular r:id="rId20"/>
    </p:embeddedFont>
    <p:embeddedFont>
      <p:font typeface="Assistant Regular Bold" panose="020B0604020202020204" charset="-79"/>
      <p:regular r:id="rId21"/>
    </p:embeddedFont>
    <p:embeddedFont>
      <p:font typeface="Calibri" panose="020F0502020204030204" pitchFamily="34" charset="0"/>
      <p:regular r:id="rId22"/>
      <p:bold r:id="rId23"/>
      <p:italic r:id="rId24"/>
      <p:boldItalic r:id="rId25"/>
    </p:embeddedFont>
    <p:embeddedFont>
      <p:font typeface="Tenor Sans"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1988" autoAdjust="0"/>
  </p:normalViewPr>
  <p:slideViewPr>
    <p:cSldViewPr>
      <p:cViewPr varScale="1">
        <p:scale>
          <a:sx n="48" d="100"/>
          <a:sy n="48" d="100"/>
        </p:scale>
        <p:origin x="203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20.10.2022</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7"/>
            <a:ext cx="7477760" cy="313269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610775"/>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5"/>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3367857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7477760" cy="3132695"/>
          </a:xfrm>
          <a:prstGeom prst="rect">
            <a:avLst/>
          </a:prstGeom>
        </p:spPr>
        <p:txBody>
          <a:bodyPr vert="horz" lIns="93177" tIns="46589" rIns="93177" bIns="46589" rtlCol="0"/>
          <a:lstStyle/>
          <a:p>
            <a:r>
              <a:rPr lang="en-US" dirty="0"/>
              <a:t>Creating your job posting </a:t>
            </a:r>
          </a:p>
          <a:p>
            <a:endParaRPr lang="en-US" dirty="0"/>
          </a:p>
          <a:p>
            <a:r>
              <a:rPr lang="en-US" dirty="0"/>
              <a:t>What is it that you are looking for? </a:t>
            </a:r>
          </a:p>
          <a:p>
            <a:r>
              <a:rPr lang="en-US" dirty="0"/>
              <a:t>Consider advertising for the position with a different title the working</a:t>
            </a:r>
          </a:p>
          <a:p>
            <a:r>
              <a:rPr lang="en-US" dirty="0"/>
              <a:t>title to attract a different audience. </a:t>
            </a:r>
          </a:p>
          <a:p>
            <a:endParaRPr lang="en-US" dirty="0"/>
          </a:p>
          <a:p>
            <a:r>
              <a:rPr lang="en-US" dirty="0"/>
              <a:t>Make the intro as clear as possible. </a:t>
            </a:r>
          </a:p>
        </p:txBody>
      </p:sp>
      <p:sp>
        <p:nvSpPr>
          <p:cNvPr id="6" name="Footer Placeholder 5"/>
          <p:cNvSpPr>
            <a:spLocks noGrp="1"/>
          </p:cNvSpPr>
          <p:nvPr>
            <p:ph type="ftr" sz="quarter" idx="4"/>
          </p:nvPr>
        </p:nvSpPr>
        <p:spPr>
          <a:xfrm>
            <a:off x="0" y="6610775"/>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5"/>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7477760" cy="3132695"/>
          </a:xfrm>
          <a:prstGeom prst="rect">
            <a:avLst/>
          </a:prstGeom>
        </p:spPr>
        <p:txBody>
          <a:bodyPr vert="horz" lIns="93177" tIns="46589" rIns="93177" bIns="46589" rtlCol="0"/>
          <a:lstStyle/>
          <a:p>
            <a:r>
              <a:rPr lang="en-US" dirty="0"/>
              <a:t>Now that we have talked about what your </a:t>
            </a:r>
          </a:p>
          <a:p>
            <a:r>
              <a:rPr lang="en-US" dirty="0"/>
              <a:t>company is about and you have a </a:t>
            </a:r>
          </a:p>
          <a:p>
            <a:r>
              <a:rPr lang="en-US" dirty="0"/>
              <a:t>dynamic  job posting how are you going to</a:t>
            </a:r>
          </a:p>
          <a:p>
            <a:r>
              <a:rPr lang="en-US" dirty="0"/>
              <a:t> get the positions to your intended audience? </a:t>
            </a:r>
          </a:p>
          <a:p>
            <a:endParaRPr lang="en-US" dirty="0"/>
          </a:p>
          <a:p>
            <a:r>
              <a:rPr lang="en-US" dirty="0"/>
              <a:t>To understand an audience, think about their behaviors,</a:t>
            </a:r>
          </a:p>
          <a:p>
            <a:r>
              <a:rPr lang="en-US" dirty="0"/>
              <a:t>needs, motivators and value drivers. </a:t>
            </a:r>
          </a:p>
          <a:p>
            <a:r>
              <a:rPr lang="en-US" dirty="0"/>
              <a:t>In understanding your audience there </a:t>
            </a:r>
          </a:p>
          <a:p>
            <a:r>
              <a:rPr lang="en-US" dirty="0"/>
              <a:t>is a higher likelihood to reach them and get them to apply. </a:t>
            </a:r>
          </a:p>
          <a:p>
            <a:endParaRPr lang="en-US" dirty="0"/>
          </a:p>
        </p:txBody>
      </p:sp>
      <p:sp>
        <p:nvSpPr>
          <p:cNvPr id="6" name="Footer Placeholder 5"/>
          <p:cNvSpPr>
            <a:spLocks noGrp="1"/>
          </p:cNvSpPr>
          <p:nvPr>
            <p:ph type="ftr" sz="quarter" idx="4"/>
          </p:nvPr>
        </p:nvSpPr>
        <p:spPr>
          <a:xfrm>
            <a:off x="0" y="6610775"/>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5"/>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7477760" cy="3132695"/>
          </a:xfrm>
          <a:prstGeom prst="rect">
            <a:avLst/>
          </a:prstGeom>
        </p:spPr>
        <p:txBody>
          <a:bodyPr vert="horz" lIns="93177" tIns="46589" rIns="93177" bIns="46589" rtlCol="0"/>
          <a:lstStyle/>
          <a:p>
            <a:r>
              <a:rPr lang="en-US" dirty="0"/>
              <a:t>As part of the company brand having an active Social Media account is beneficial. </a:t>
            </a:r>
          </a:p>
          <a:p>
            <a:endParaRPr lang="en-US" dirty="0"/>
          </a:p>
          <a:p>
            <a:r>
              <a:rPr lang="en-US" dirty="0"/>
              <a:t>Connect with others that will be able to reach your target audience. </a:t>
            </a:r>
          </a:p>
          <a:p>
            <a:endParaRPr lang="en-US" dirty="0"/>
          </a:p>
          <a:p>
            <a:r>
              <a:rPr lang="en-US" dirty="0"/>
              <a:t>Handshake</a:t>
            </a:r>
          </a:p>
          <a:p>
            <a:r>
              <a:rPr lang="en-US" dirty="0" err="1"/>
              <a:t>Jobspeaker</a:t>
            </a:r>
            <a:endParaRPr lang="en-US" dirty="0"/>
          </a:p>
        </p:txBody>
      </p:sp>
      <p:sp>
        <p:nvSpPr>
          <p:cNvPr id="6" name="Footer Placeholder 5"/>
          <p:cNvSpPr>
            <a:spLocks noGrp="1"/>
          </p:cNvSpPr>
          <p:nvPr>
            <p:ph type="ftr" sz="quarter" idx="4"/>
          </p:nvPr>
        </p:nvSpPr>
        <p:spPr>
          <a:xfrm>
            <a:off x="0" y="6610775"/>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5"/>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7477760" cy="3132695"/>
          </a:xfrm>
          <a:prstGeom prst="rect">
            <a:avLst/>
          </a:prstGeom>
        </p:spPr>
        <p:txBody>
          <a:bodyPr vert="horz" lIns="93177" tIns="46589" rIns="93177" bIns="46589" rtlCol="0"/>
          <a:lstStyle/>
          <a:p>
            <a:r>
              <a:rPr lang="en-US" dirty="0"/>
              <a:t>As part of the company brand having an active Social Media account is beneficial.</a:t>
            </a:r>
          </a:p>
          <a:p>
            <a:endParaRPr lang="en-US" dirty="0"/>
          </a:p>
          <a:p>
            <a:r>
              <a:rPr lang="en-US" dirty="0"/>
              <a:t>Connect with others that will be able to reach your target audience. </a:t>
            </a:r>
          </a:p>
        </p:txBody>
      </p:sp>
      <p:sp>
        <p:nvSpPr>
          <p:cNvPr id="6" name="Footer Placeholder 5"/>
          <p:cNvSpPr>
            <a:spLocks noGrp="1"/>
          </p:cNvSpPr>
          <p:nvPr>
            <p:ph type="ftr" sz="quarter" idx="4"/>
          </p:nvPr>
        </p:nvSpPr>
        <p:spPr>
          <a:xfrm>
            <a:off x="0" y="6610775"/>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5"/>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7477760" cy="3132695"/>
          </a:xfrm>
          <a:prstGeom prst="rect">
            <a:avLst/>
          </a:prstGeom>
        </p:spPr>
        <p:txBody>
          <a:bodyPr vert="horz" lIns="93177" tIns="46589" rIns="93177" bIns="46589" rtlCol="0"/>
          <a:lstStyle/>
          <a:p>
            <a:r>
              <a:rPr lang="en-US" dirty="0"/>
              <a:t>We have talked about how hiring trends have changed in favor</a:t>
            </a:r>
          </a:p>
          <a:p>
            <a:r>
              <a:rPr lang="en-US" dirty="0"/>
              <a:t>of the applicants, now we need to look at how to find, attract, and keep applicants. </a:t>
            </a:r>
          </a:p>
          <a:p>
            <a:r>
              <a:rPr lang="en-US" dirty="0"/>
              <a:t>Many recruitment sites also offer the ability to review applications. </a:t>
            </a:r>
          </a:p>
          <a:p>
            <a:endParaRPr lang="en-US" dirty="0"/>
          </a:p>
          <a:p>
            <a:r>
              <a:rPr lang="en-US" dirty="0"/>
              <a:t>Zip Recruiter and LinkedIn</a:t>
            </a:r>
          </a:p>
          <a:p>
            <a:r>
              <a:rPr lang="en-US" dirty="0"/>
              <a:t>Review previous applicants to see if they qualify for other positions. </a:t>
            </a:r>
          </a:p>
          <a:p>
            <a:endParaRPr lang="en-US" dirty="0"/>
          </a:p>
          <a:p>
            <a:r>
              <a:rPr lang="en-US" dirty="0"/>
              <a:t>Consider contacting them to see if their skills have increased. </a:t>
            </a:r>
          </a:p>
        </p:txBody>
      </p:sp>
      <p:sp>
        <p:nvSpPr>
          <p:cNvPr id="6" name="Footer Placeholder 5"/>
          <p:cNvSpPr>
            <a:spLocks noGrp="1"/>
          </p:cNvSpPr>
          <p:nvPr>
            <p:ph type="ftr" sz="quarter" idx="4"/>
          </p:nvPr>
        </p:nvSpPr>
        <p:spPr>
          <a:xfrm>
            <a:off x="0" y="6610775"/>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5"/>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7477760" cy="3132695"/>
          </a:xfrm>
          <a:prstGeom prst="rect">
            <a:avLst/>
          </a:prstGeom>
        </p:spPr>
        <p:txBody>
          <a:bodyPr vert="horz" lIns="93177" tIns="46589" rIns="93177" bIns="46589" rtlCol="0"/>
          <a:lstStyle/>
          <a:p>
            <a:r>
              <a:rPr lang="en-US"/>
              <a:t>Investing in your employees helps to prevent turn over. </a:t>
            </a:r>
          </a:p>
          <a:p>
            <a:endParaRPr lang="en-US"/>
          </a:p>
          <a:p>
            <a:r>
              <a:rPr lang="en-US"/>
              <a:t>Attracts more talent</a:t>
            </a:r>
          </a:p>
        </p:txBody>
      </p:sp>
      <p:sp>
        <p:nvSpPr>
          <p:cNvPr id="6" name="Footer Placeholder 5"/>
          <p:cNvSpPr>
            <a:spLocks noGrp="1"/>
          </p:cNvSpPr>
          <p:nvPr>
            <p:ph type="ftr" sz="quarter" idx="4"/>
          </p:nvPr>
        </p:nvSpPr>
        <p:spPr>
          <a:xfrm>
            <a:off x="0" y="6610775"/>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5"/>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7477760" cy="3132695"/>
          </a:xfrm>
          <a:prstGeom prst="rect">
            <a:avLst/>
          </a:prstGeom>
        </p:spPr>
        <p:txBody>
          <a:bodyPr vert="horz" lIns="93177" tIns="46589" rIns="93177" bIns="46589" rtlCol="0"/>
          <a:lstStyle/>
          <a:p>
            <a:endParaRPr lang="en-US" dirty="0"/>
          </a:p>
        </p:txBody>
      </p:sp>
      <p:sp>
        <p:nvSpPr>
          <p:cNvPr id="6" name="Footer Placeholder 5"/>
          <p:cNvSpPr>
            <a:spLocks noGrp="1"/>
          </p:cNvSpPr>
          <p:nvPr>
            <p:ph type="ftr" sz="quarter" idx="4"/>
          </p:nvPr>
        </p:nvSpPr>
        <p:spPr>
          <a:xfrm>
            <a:off x="0" y="6610775"/>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5"/>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7477760" cy="3132695"/>
          </a:xfrm>
          <a:prstGeom prst="rect">
            <a:avLst/>
          </a:prstGeom>
        </p:spPr>
        <p:txBody>
          <a:bodyPr vert="horz" lIns="93177" tIns="46589" rIns="93177" bIns="46589" rtlCol="0"/>
          <a:lstStyle/>
          <a:p>
            <a:endParaRPr lang="en-US" dirty="0"/>
          </a:p>
        </p:txBody>
      </p:sp>
      <p:sp>
        <p:nvSpPr>
          <p:cNvPr id="6" name="Footer Placeholder 5"/>
          <p:cNvSpPr>
            <a:spLocks noGrp="1"/>
          </p:cNvSpPr>
          <p:nvPr>
            <p:ph type="ftr" sz="quarter" idx="4"/>
          </p:nvPr>
        </p:nvSpPr>
        <p:spPr>
          <a:xfrm>
            <a:off x="0" y="6610775"/>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5"/>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537890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7477760" cy="3132695"/>
          </a:xfrm>
          <a:prstGeom prst="rect">
            <a:avLst/>
          </a:prstGeom>
        </p:spPr>
        <p:txBody>
          <a:bodyPr vert="horz" lIns="93177" tIns="46589" rIns="93177" bIns="46589" rtlCol="0"/>
          <a:lstStyle/>
          <a:p>
            <a:r>
              <a:rPr lang="en-US" dirty="0"/>
              <a:t>I am sure that you all have well established company brands</a:t>
            </a:r>
          </a:p>
          <a:p>
            <a:r>
              <a:rPr lang="en-US" dirty="0"/>
              <a:t> so we are going to quickly go through the company branding. </a:t>
            </a:r>
          </a:p>
          <a:p>
            <a:endParaRPr lang="en-US" dirty="0"/>
          </a:p>
          <a:p>
            <a:r>
              <a:rPr lang="en-US" dirty="0"/>
              <a:t>Investing in the company brand helps prospective applicants understand</a:t>
            </a:r>
          </a:p>
          <a:p>
            <a:r>
              <a:rPr lang="en-US" dirty="0"/>
              <a:t>what the company Vision Mission and Values. Company Logo and </a:t>
            </a:r>
          </a:p>
          <a:p>
            <a:r>
              <a:rPr lang="en-US" dirty="0"/>
              <a:t>Branding colors help build the identity. </a:t>
            </a:r>
          </a:p>
          <a:p>
            <a:r>
              <a:rPr lang="en-US" dirty="0"/>
              <a:t>Using Social Media exposes applicants to many different company</a:t>
            </a:r>
          </a:p>
          <a:p>
            <a:r>
              <a:rPr lang="en-US" dirty="0"/>
              <a:t>brands, marketing one different platforms help get visibility and stand</a:t>
            </a:r>
          </a:p>
          <a:p>
            <a:r>
              <a:rPr lang="en-US" dirty="0"/>
              <a:t>out in a crowd and gives the company a chance to take control over the perspective of the business. </a:t>
            </a:r>
          </a:p>
          <a:p>
            <a:endParaRPr lang="en-US" dirty="0"/>
          </a:p>
          <a:p>
            <a:r>
              <a:rPr lang="en-US" dirty="0"/>
              <a:t>Through company branding it helps customers build trust and loyalty. </a:t>
            </a:r>
          </a:p>
          <a:p>
            <a:r>
              <a:rPr lang="en-US" dirty="0"/>
              <a:t>Positive Employee feedback on your website can be an added value </a:t>
            </a:r>
          </a:p>
          <a:p>
            <a:endParaRPr lang="en-US" dirty="0"/>
          </a:p>
          <a:p>
            <a:r>
              <a:rPr lang="en-US" dirty="0"/>
              <a:t>All of these are important to prospective employees because helps </a:t>
            </a:r>
          </a:p>
          <a:p>
            <a:r>
              <a:rPr lang="en-US" dirty="0"/>
              <a:t>them to get a sense of company culture. </a:t>
            </a:r>
          </a:p>
          <a:p>
            <a:r>
              <a:rPr lang="en-US" dirty="0"/>
              <a:t>They want to know what they are getting into before the make the decision to make a commitment. </a:t>
            </a:r>
          </a:p>
        </p:txBody>
      </p:sp>
      <p:sp>
        <p:nvSpPr>
          <p:cNvPr id="6" name="Footer Placeholder 5"/>
          <p:cNvSpPr>
            <a:spLocks noGrp="1"/>
          </p:cNvSpPr>
          <p:nvPr>
            <p:ph type="ftr" sz="quarter" idx="4"/>
          </p:nvPr>
        </p:nvSpPr>
        <p:spPr>
          <a:xfrm>
            <a:off x="0" y="6610775"/>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5"/>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7477760" cy="3132695"/>
          </a:xfrm>
          <a:prstGeom prst="rect">
            <a:avLst/>
          </a:prstGeom>
        </p:spPr>
        <p:txBody>
          <a:bodyPr vert="horz" lIns="93177" tIns="46589" rIns="93177" bIns="46589" rtlCol="0"/>
          <a:lstStyle/>
          <a:p>
            <a:r>
              <a:rPr lang="en-US" dirty="0"/>
              <a:t>It is currently an employee market. </a:t>
            </a:r>
          </a:p>
          <a:p>
            <a:r>
              <a:rPr lang="en-US" dirty="0"/>
              <a:t>According to the Bureau of Labor statics the unemployment rate in </a:t>
            </a:r>
          </a:p>
          <a:p>
            <a:r>
              <a:rPr lang="en-US" dirty="0"/>
              <a:t>September was down to 3.5% with more jobs being added in Hospitality, leisure and hospitality. </a:t>
            </a:r>
          </a:p>
          <a:p>
            <a:endParaRPr lang="en-US" dirty="0"/>
          </a:p>
          <a:p>
            <a:r>
              <a:rPr lang="en-US" dirty="0"/>
              <a:t>So what can you do to make your company stand out? </a:t>
            </a:r>
          </a:p>
          <a:p>
            <a:endParaRPr lang="en-US" dirty="0"/>
          </a:p>
          <a:p>
            <a:r>
              <a:rPr lang="en-US" dirty="0"/>
              <a:t>Why are employees going to work for you? </a:t>
            </a:r>
          </a:p>
        </p:txBody>
      </p:sp>
      <p:sp>
        <p:nvSpPr>
          <p:cNvPr id="6" name="Footer Placeholder 5"/>
          <p:cNvSpPr>
            <a:spLocks noGrp="1"/>
          </p:cNvSpPr>
          <p:nvPr>
            <p:ph type="ftr" sz="quarter" idx="4"/>
          </p:nvPr>
        </p:nvSpPr>
        <p:spPr>
          <a:xfrm>
            <a:off x="0" y="6610775"/>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5"/>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7477760" cy="3132695"/>
          </a:xfrm>
          <a:prstGeom prst="rect">
            <a:avLst/>
          </a:prstGeom>
        </p:spPr>
        <p:txBody>
          <a:bodyPr vert="horz" lIns="93177" tIns="46589" rIns="93177" bIns="46589" rtlCol="0"/>
          <a:lstStyle/>
          <a:p>
            <a:r>
              <a:rPr lang="en-US"/>
              <a:t>When advertising for your positions make sure that you are clear in what you are looking for. </a:t>
            </a:r>
          </a:p>
          <a:p>
            <a:endParaRPr lang="en-US"/>
          </a:p>
          <a:p>
            <a:r>
              <a:rPr lang="en-US"/>
              <a:t>As you can see from the posting that woud</a:t>
            </a:r>
          </a:p>
        </p:txBody>
      </p:sp>
      <p:sp>
        <p:nvSpPr>
          <p:cNvPr id="6" name="Footer Placeholder 5"/>
          <p:cNvSpPr>
            <a:spLocks noGrp="1"/>
          </p:cNvSpPr>
          <p:nvPr>
            <p:ph type="ftr" sz="quarter" idx="4"/>
          </p:nvPr>
        </p:nvSpPr>
        <p:spPr>
          <a:xfrm>
            <a:off x="0" y="6610775"/>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5"/>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7477760" cy="3132695"/>
          </a:xfrm>
          <a:prstGeom prst="rect">
            <a:avLst/>
          </a:prstGeom>
        </p:spPr>
        <p:txBody>
          <a:bodyPr vert="horz" lIns="93177" tIns="46589" rIns="93177" bIns="46589" rtlCol="0"/>
          <a:lstStyle/>
          <a:p>
            <a:r>
              <a:rPr lang="en-US" dirty="0"/>
              <a:t>When advertising for your positions make sure </a:t>
            </a:r>
          </a:p>
          <a:p>
            <a:r>
              <a:rPr lang="en-US" dirty="0"/>
              <a:t>that you are clear in what you are looking for. </a:t>
            </a:r>
          </a:p>
          <a:p>
            <a:endParaRPr lang="en-US" dirty="0"/>
          </a:p>
          <a:p>
            <a:r>
              <a:rPr lang="en-US" dirty="0"/>
              <a:t>You want to sell your company </a:t>
            </a:r>
          </a:p>
          <a:p>
            <a:endParaRPr lang="en-US" dirty="0"/>
          </a:p>
          <a:p>
            <a:r>
              <a:rPr lang="en-US" dirty="0"/>
              <a:t>Look into what is being said about you company. </a:t>
            </a:r>
          </a:p>
          <a:p>
            <a:r>
              <a:rPr lang="en-US" dirty="0"/>
              <a:t>Companies like Glassdoor allows employees and </a:t>
            </a:r>
          </a:p>
          <a:p>
            <a:r>
              <a:rPr lang="en-US" dirty="0"/>
              <a:t>former employees to give a "yelp" review on the company. </a:t>
            </a:r>
          </a:p>
        </p:txBody>
      </p:sp>
      <p:sp>
        <p:nvSpPr>
          <p:cNvPr id="6" name="Footer Placeholder 5"/>
          <p:cNvSpPr>
            <a:spLocks noGrp="1"/>
          </p:cNvSpPr>
          <p:nvPr>
            <p:ph type="ftr" sz="quarter" idx="4"/>
          </p:nvPr>
        </p:nvSpPr>
        <p:spPr>
          <a:xfrm>
            <a:off x="0" y="6610775"/>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5"/>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7477760" cy="3132695"/>
          </a:xfrm>
          <a:prstGeom prst="rect">
            <a:avLst/>
          </a:prstGeom>
        </p:spPr>
        <p:txBody>
          <a:bodyPr vert="horz" lIns="93177" tIns="46589" rIns="93177" bIns="46589" rtlCol="0"/>
          <a:lstStyle/>
          <a:p>
            <a:r>
              <a:rPr lang="en-US" dirty="0"/>
              <a:t>When advertising for your positions make sure that you are clear in what you are looking for. </a:t>
            </a:r>
          </a:p>
          <a:p>
            <a:endParaRPr lang="en-US" dirty="0"/>
          </a:p>
          <a:p>
            <a:r>
              <a:rPr lang="en-US" dirty="0"/>
              <a:t>This Must Haves are listed on the Job posting for</a:t>
            </a:r>
          </a:p>
          <a:p>
            <a:r>
              <a:rPr lang="en-US" dirty="0"/>
              <a:t>Lululemon Manager for people &amp; culture business partner. </a:t>
            </a:r>
          </a:p>
        </p:txBody>
      </p:sp>
      <p:sp>
        <p:nvSpPr>
          <p:cNvPr id="6" name="Footer Placeholder 5"/>
          <p:cNvSpPr>
            <a:spLocks noGrp="1"/>
          </p:cNvSpPr>
          <p:nvPr>
            <p:ph type="ftr" sz="quarter" idx="4"/>
          </p:nvPr>
        </p:nvSpPr>
        <p:spPr>
          <a:xfrm>
            <a:off x="0" y="6610775"/>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5"/>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7477760" cy="3132695"/>
          </a:xfrm>
          <a:prstGeom prst="rect">
            <a:avLst/>
          </a:prstGeom>
        </p:spPr>
        <p:txBody>
          <a:bodyPr vert="horz" lIns="93177" tIns="46589" rIns="93177" bIns="46589" rtlCol="0"/>
          <a:lstStyle/>
          <a:p>
            <a:r>
              <a:rPr lang="en-US" dirty="0"/>
              <a:t>Creating your job posting </a:t>
            </a:r>
          </a:p>
          <a:p>
            <a:endParaRPr lang="en-US" dirty="0"/>
          </a:p>
          <a:p>
            <a:r>
              <a:rPr lang="en-US" dirty="0"/>
              <a:t>What is it that you are looking for? </a:t>
            </a:r>
          </a:p>
          <a:p>
            <a:r>
              <a:rPr lang="en-US" dirty="0"/>
              <a:t>Consider advertising for the position with a different</a:t>
            </a:r>
          </a:p>
          <a:p>
            <a:r>
              <a:rPr lang="en-US" dirty="0"/>
              <a:t>title the working title to attract a different audience. </a:t>
            </a:r>
          </a:p>
          <a:p>
            <a:endParaRPr lang="en-US" dirty="0"/>
          </a:p>
          <a:p>
            <a:r>
              <a:rPr lang="en-US" dirty="0"/>
              <a:t>Make the intro as clear as possible. </a:t>
            </a:r>
          </a:p>
          <a:p>
            <a:endParaRPr lang="en-US" dirty="0"/>
          </a:p>
          <a:p>
            <a:r>
              <a:rPr lang="en-US" dirty="0"/>
              <a:t>Consider your words: Ineffective: The incumbent will handle all receptionist duties </a:t>
            </a:r>
          </a:p>
          <a:p>
            <a:r>
              <a:rPr lang="en-US" dirty="0"/>
              <a:t>including greeting clients.</a:t>
            </a:r>
          </a:p>
          <a:p>
            <a:endParaRPr lang="en-US" dirty="0"/>
          </a:p>
          <a:p>
            <a:r>
              <a:rPr lang="en-US" dirty="0"/>
              <a:t>Effective: You will serve as the first impression for our executive offices.</a:t>
            </a:r>
          </a:p>
          <a:p>
            <a:r>
              <a:rPr lang="en-US" dirty="0"/>
              <a:t>Ineffective: This position is responsible for generating sales and servicing customers.</a:t>
            </a:r>
          </a:p>
          <a:p>
            <a:r>
              <a:rPr lang="en-US" dirty="0"/>
              <a:t>Effective: You will actively close sales, provide exceptional customer service,</a:t>
            </a:r>
          </a:p>
          <a:p>
            <a:r>
              <a:rPr lang="en-US" dirty="0"/>
              <a:t> and become an intricate component of our progressive team environment.</a:t>
            </a:r>
          </a:p>
        </p:txBody>
      </p:sp>
      <p:sp>
        <p:nvSpPr>
          <p:cNvPr id="6" name="Footer Placeholder 5"/>
          <p:cNvSpPr>
            <a:spLocks noGrp="1"/>
          </p:cNvSpPr>
          <p:nvPr>
            <p:ph type="ftr" sz="quarter" idx="4"/>
          </p:nvPr>
        </p:nvSpPr>
        <p:spPr>
          <a:xfrm>
            <a:off x="0" y="6610775"/>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5"/>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7"/>
            <a:ext cx="7477760" cy="3132695"/>
          </a:xfrm>
          <a:prstGeom prst="rect">
            <a:avLst/>
          </a:prstGeom>
        </p:spPr>
        <p:txBody>
          <a:bodyPr vert="horz" lIns="93177" tIns="46589" rIns="93177" bIns="46589" rtlCol="0"/>
          <a:lstStyle/>
          <a:p>
            <a:r>
              <a:rPr lang="en-US" dirty="0"/>
              <a:t>Creating your job posting </a:t>
            </a:r>
          </a:p>
          <a:p>
            <a:endParaRPr lang="en-US" dirty="0"/>
          </a:p>
          <a:p>
            <a:r>
              <a:rPr lang="en-US" dirty="0"/>
              <a:t>What is it that you are looking for? </a:t>
            </a:r>
          </a:p>
          <a:p>
            <a:r>
              <a:rPr lang="en-US" dirty="0"/>
              <a:t>Consider advertising for the position with a different title the working title to attract a different audience. </a:t>
            </a:r>
          </a:p>
          <a:p>
            <a:endParaRPr lang="en-US" dirty="0"/>
          </a:p>
          <a:p>
            <a:r>
              <a:rPr lang="en-US" dirty="0"/>
              <a:t>Make the intro as clear as possible. </a:t>
            </a:r>
          </a:p>
          <a:p>
            <a:endParaRPr lang="en-US" dirty="0"/>
          </a:p>
          <a:p>
            <a:r>
              <a:rPr lang="en-US" dirty="0"/>
              <a:t>Ineffective: The incumbent for this job will have experience</a:t>
            </a:r>
          </a:p>
          <a:p>
            <a:r>
              <a:rPr lang="en-US" dirty="0"/>
              <a:t> with Word, Excel, </a:t>
            </a:r>
            <a:r>
              <a:rPr lang="en-US" dirty="0" err="1"/>
              <a:t>Powerpoint</a:t>
            </a:r>
            <a:r>
              <a:rPr lang="en-US" dirty="0"/>
              <a:t>, Access, </a:t>
            </a:r>
          </a:p>
          <a:p>
            <a:r>
              <a:rPr lang="en-US" dirty="0"/>
              <a:t>typing, filing, maintaining file system, data entry, taking</a:t>
            </a:r>
          </a:p>
          <a:p>
            <a:r>
              <a:rPr lang="en-US" dirty="0"/>
              <a:t> notes in meetings, and completing general office duties as assigned.</a:t>
            </a:r>
          </a:p>
          <a:p>
            <a:endParaRPr lang="en-US" dirty="0"/>
          </a:p>
          <a:p>
            <a:r>
              <a:rPr lang="en-US" dirty="0"/>
              <a:t>Effective: If you're the right person for this opportunity, you will have </a:t>
            </a:r>
          </a:p>
          <a:p>
            <a:r>
              <a:rPr lang="en-US" dirty="0"/>
              <a:t>previous experience providing administrative support to a busy office and using Microsoft Office.</a:t>
            </a:r>
          </a:p>
        </p:txBody>
      </p:sp>
      <p:sp>
        <p:nvSpPr>
          <p:cNvPr id="6" name="Footer Placeholder 5"/>
          <p:cNvSpPr>
            <a:spLocks noGrp="1"/>
          </p:cNvSpPr>
          <p:nvPr>
            <p:ph type="ftr" sz="quarter" idx="4"/>
          </p:nvPr>
        </p:nvSpPr>
        <p:spPr>
          <a:xfrm>
            <a:off x="0" y="6610775"/>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5"/>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48B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271889"/>
            <a:ext cx="13416548" cy="7321276"/>
            <a:chOff x="0" y="0"/>
            <a:chExt cx="17888731" cy="9761702"/>
          </a:xfrm>
        </p:grpSpPr>
        <p:sp>
          <p:nvSpPr>
            <p:cNvPr id="3" name="TextBox 3"/>
            <p:cNvSpPr txBox="1"/>
            <p:nvPr/>
          </p:nvSpPr>
          <p:spPr>
            <a:xfrm>
              <a:off x="0" y="8909811"/>
              <a:ext cx="17888731" cy="851891"/>
            </a:xfrm>
            <a:prstGeom prst="rect">
              <a:avLst/>
            </a:prstGeom>
          </p:spPr>
          <p:txBody>
            <a:bodyPr lIns="0" tIns="0" rIns="0" bIns="0" rtlCol="0" anchor="t">
              <a:spAutoFit/>
            </a:bodyPr>
            <a:lstStyle/>
            <a:p>
              <a:pPr marL="0" lvl="0" indent="0">
                <a:lnSpc>
                  <a:spcPts val="5485"/>
                </a:lnSpc>
              </a:pPr>
              <a:r>
                <a:rPr lang="en-US" sz="3863" u="none" spc="-38">
                  <a:solidFill>
                    <a:srgbClr val="F6F6F6"/>
                  </a:solidFill>
                  <a:latin typeface="Assistant Regular"/>
                </a:rPr>
                <a:t>Melissa Chartrand &amp; Zainab Nuhaily</a:t>
              </a:r>
            </a:p>
          </p:txBody>
        </p:sp>
        <p:sp>
          <p:nvSpPr>
            <p:cNvPr id="4" name="TextBox 4"/>
            <p:cNvSpPr txBox="1"/>
            <p:nvPr/>
          </p:nvSpPr>
          <p:spPr>
            <a:xfrm>
              <a:off x="0" y="85725"/>
              <a:ext cx="17888731" cy="7407206"/>
            </a:xfrm>
            <a:prstGeom prst="rect">
              <a:avLst/>
            </a:prstGeom>
          </p:spPr>
          <p:txBody>
            <a:bodyPr lIns="0" tIns="0" rIns="0" bIns="0" rtlCol="0" anchor="t">
              <a:spAutoFit/>
            </a:bodyPr>
            <a:lstStyle/>
            <a:p>
              <a:pPr>
                <a:lnSpc>
                  <a:spcPts val="14422"/>
                </a:lnSpc>
              </a:pPr>
              <a:r>
                <a:rPr lang="en-US" sz="12877" spc="-128">
                  <a:solidFill>
                    <a:srgbClr val="F6F6F6"/>
                  </a:solidFill>
                  <a:latin typeface="Tenor Sans Bold"/>
                </a:rPr>
                <a:t>Effective Recruitment Strategies</a:t>
              </a:r>
            </a:p>
          </p:txBody>
        </p:sp>
        <p:sp>
          <p:nvSpPr>
            <p:cNvPr id="5" name="AutoShape 5"/>
            <p:cNvSpPr/>
            <p:nvPr/>
          </p:nvSpPr>
          <p:spPr>
            <a:xfrm rot="-5400000">
              <a:off x="8922367" y="-614692"/>
              <a:ext cx="43998" cy="17888731"/>
            </a:xfrm>
            <a:prstGeom prst="rect">
              <a:avLst/>
            </a:prstGeom>
            <a:solidFill>
              <a:srgbClr val="F6F6F6"/>
            </a:solidFill>
          </p:spPr>
        </p:sp>
      </p:grpSp>
      <p:pic>
        <p:nvPicPr>
          <p:cNvPr id="6" name="Picture 6"/>
          <p:cNvPicPr>
            <a:picLocks noChangeAspect="1"/>
          </p:cNvPicPr>
          <p:nvPr/>
        </p:nvPicPr>
        <p:blipFill>
          <a:blip r:embed="rId3"/>
          <a:srcRect/>
          <a:stretch>
            <a:fillRect/>
          </a:stretch>
        </p:blipFill>
        <p:spPr>
          <a:xfrm>
            <a:off x="15733617" y="247892"/>
            <a:ext cx="2254095" cy="22540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9" name="AutoShape 9"/>
          <p:cNvSpPr/>
          <p:nvPr/>
        </p:nvSpPr>
        <p:spPr>
          <a:xfrm rot="-10800000">
            <a:off x="1028700" y="1693198"/>
            <a:ext cx="16230600" cy="38280"/>
          </a:xfrm>
          <a:prstGeom prst="rect">
            <a:avLst/>
          </a:prstGeom>
          <a:solidFill>
            <a:srgbClr val="FF914D">
              <a:alpha val="20784"/>
            </a:srgbClr>
          </a:solidFill>
        </p:spPr>
      </p:sp>
      <p:sp>
        <p:nvSpPr>
          <p:cNvPr id="2" name="AutoShape 2"/>
          <p:cNvSpPr/>
          <p:nvPr/>
        </p:nvSpPr>
        <p:spPr>
          <a:xfrm>
            <a:off x="1028700" y="1009560"/>
            <a:ext cx="15302459" cy="9525"/>
          </a:xfrm>
          <a:prstGeom prst="rect">
            <a:avLst/>
          </a:prstGeom>
          <a:solidFill>
            <a:srgbClr val="F6F6F6">
              <a:alpha val="20784"/>
            </a:srgbClr>
          </a:solidFill>
        </p:spPr>
      </p:sp>
      <p:sp>
        <p:nvSpPr>
          <p:cNvPr id="3" name="AutoShape 3"/>
          <p:cNvSpPr/>
          <p:nvPr/>
        </p:nvSpPr>
        <p:spPr>
          <a:xfrm rot="-10800000">
            <a:off x="1066800" y="9239160"/>
            <a:ext cx="16230600" cy="38280"/>
          </a:xfrm>
          <a:prstGeom prst="rect">
            <a:avLst/>
          </a:prstGeom>
          <a:solidFill>
            <a:srgbClr val="F6F6F6">
              <a:alpha val="20784"/>
            </a:srgbClr>
          </a:solidFill>
        </p:spPr>
      </p:sp>
      <p:pic>
        <p:nvPicPr>
          <p:cNvPr id="4" name="Picture 4"/>
          <p:cNvPicPr>
            <a:picLocks noChangeAspect="1"/>
          </p:cNvPicPr>
          <p:nvPr/>
        </p:nvPicPr>
        <p:blipFill>
          <a:blip r:embed="rId3"/>
          <a:srcRect/>
          <a:stretch>
            <a:fillRect/>
          </a:stretch>
        </p:blipFill>
        <p:spPr>
          <a:xfrm>
            <a:off x="10123999" y="477321"/>
            <a:ext cx="7135301" cy="9332357"/>
          </a:xfrm>
          <a:prstGeom prst="rect">
            <a:avLst/>
          </a:prstGeom>
        </p:spPr>
      </p:pic>
      <p:grpSp>
        <p:nvGrpSpPr>
          <p:cNvPr id="5" name="Group 5"/>
          <p:cNvGrpSpPr/>
          <p:nvPr/>
        </p:nvGrpSpPr>
        <p:grpSpPr>
          <a:xfrm>
            <a:off x="1066800" y="477626"/>
            <a:ext cx="14325600" cy="1941436"/>
            <a:chOff x="0" y="0"/>
            <a:chExt cx="19100800" cy="2588581"/>
          </a:xfrm>
        </p:grpSpPr>
        <p:sp>
          <p:nvSpPr>
            <p:cNvPr id="6" name="TextBox 6"/>
            <p:cNvSpPr txBox="1"/>
            <p:nvPr/>
          </p:nvSpPr>
          <p:spPr>
            <a:xfrm>
              <a:off x="0" y="-57150"/>
              <a:ext cx="19100800" cy="1798575"/>
            </a:xfrm>
            <a:prstGeom prst="rect">
              <a:avLst/>
            </a:prstGeom>
          </p:spPr>
          <p:txBody>
            <a:bodyPr lIns="0" tIns="0" rIns="0" bIns="0" rtlCol="0" anchor="t">
              <a:spAutoFit/>
            </a:bodyPr>
            <a:lstStyle/>
            <a:p>
              <a:pPr marL="0" lvl="0" indent="0">
                <a:lnSpc>
                  <a:spcPts val="10835"/>
                </a:lnSpc>
                <a:spcBef>
                  <a:spcPct val="0"/>
                </a:spcBef>
              </a:pPr>
              <a:r>
                <a:rPr lang="en-US" sz="8599">
                  <a:solidFill>
                    <a:srgbClr val="0C48BD"/>
                  </a:solidFill>
                  <a:latin typeface="Tenor Sans"/>
                </a:rPr>
                <a:t>Creating Flyers</a:t>
              </a:r>
            </a:p>
          </p:txBody>
        </p:sp>
        <p:sp>
          <p:nvSpPr>
            <p:cNvPr id="7" name="TextBox 7"/>
            <p:cNvSpPr txBox="1"/>
            <p:nvPr/>
          </p:nvSpPr>
          <p:spPr>
            <a:xfrm>
              <a:off x="0" y="1919198"/>
              <a:ext cx="19100800" cy="669384"/>
            </a:xfrm>
            <a:prstGeom prst="rect">
              <a:avLst/>
            </a:prstGeom>
          </p:spPr>
          <p:txBody>
            <a:bodyPr lIns="0" tIns="0" rIns="0" bIns="0" rtlCol="0" anchor="t">
              <a:spAutoFit/>
            </a:bodyPr>
            <a:lstStyle/>
            <a:p>
              <a:pPr marL="0" lvl="0" indent="0">
                <a:lnSpc>
                  <a:spcPts val="4259"/>
                </a:lnSpc>
                <a:spcBef>
                  <a:spcPct val="0"/>
                </a:spcBef>
              </a:pPr>
              <a:endParaRPr/>
            </a:p>
          </p:txBody>
        </p:sp>
      </p:grpSp>
      <p:sp>
        <p:nvSpPr>
          <p:cNvPr id="8" name="TextBox 8"/>
          <p:cNvSpPr txBox="1"/>
          <p:nvPr/>
        </p:nvSpPr>
        <p:spPr>
          <a:xfrm>
            <a:off x="1066800" y="2646286"/>
            <a:ext cx="9204362" cy="6038182"/>
          </a:xfrm>
          <a:prstGeom prst="rect">
            <a:avLst/>
          </a:prstGeom>
        </p:spPr>
        <p:txBody>
          <a:bodyPr lIns="0" tIns="0" rIns="0" bIns="0" rtlCol="0" anchor="t">
            <a:spAutoFit/>
          </a:bodyPr>
          <a:lstStyle/>
          <a:p>
            <a:pPr marL="1209039" lvl="1" indent="-604519">
              <a:lnSpc>
                <a:spcPts val="9911"/>
              </a:lnSpc>
              <a:buFont typeface="Arial"/>
              <a:buChar char="•"/>
            </a:pPr>
            <a:r>
              <a:rPr lang="en-US" sz="5599" spc="-55" dirty="0">
                <a:solidFill>
                  <a:srgbClr val="0C48BD"/>
                </a:solidFill>
                <a:latin typeface="Tenor Sans"/>
              </a:rPr>
              <a:t>Brief Description </a:t>
            </a:r>
          </a:p>
          <a:p>
            <a:pPr marL="1209039" lvl="1" indent="-604519">
              <a:lnSpc>
                <a:spcPts val="9911"/>
              </a:lnSpc>
              <a:buFont typeface="Arial"/>
              <a:buChar char="•"/>
            </a:pPr>
            <a:r>
              <a:rPr lang="en-US" sz="5599" spc="-55" dirty="0">
                <a:solidFill>
                  <a:srgbClr val="0C48BD"/>
                </a:solidFill>
                <a:latin typeface="Tenor Sans"/>
              </a:rPr>
              <a:t>Summarize the Role</a:t>
            </a:r>
          </a:p>
          <a:p>
            <a:pPr marL="1209039" lvl="1" indent="-604519">
              <a:lnSpc>
                <a:spcPts val="9911"/>
              </a:lnSpc>
              <a:buFont typeface="Arial"/>
              <a:buChar char="•"/>
            </a:pPr>
            <a:r>
              <a:rPr lang="en-US" sz="5599" spc="-55" dirty="0">
                <a:solidFill>
                  <a:srgbClr val="0C48BD"/>
                </a:solidFill>
                <a:latin typeface="Tenor Sans"/>
              </a:rPr>
              <a:t>Requirement and Licenses</a:t>
            </a:r>
          </a:p>
          <a:p>
            <a:pPr>
              <a:lnSpc>
                <a:spcPts val="7279"/>
              </a:lnSpc>
            </a:pPr>
            <a:endParaRPr lang="en-US" sz="5599" spc="-55" dirty="0">
              <a:solidFill>
                <a:srgbClr val="0C48BD"/>
              </a:solidFill>
              <a:latin typeface="Tenor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a:off x="1028700" y="1009560"/>
            <a:ext cx="15302459" cy="9525"/>
          </a:xfrm>
          <a:prstGeom prst="rect">
            <a:avLst/>
          </a:prstGeom>
          <a:solidFill>
            <a:srgbClr val="F6F6F6">
              <a:alpha val="20784"/>
            </a:srgbClr>
          </a:solidFill>
        </p:spPr>
      </p:sp>
      <p:sp>
        <p:nvSpPr>
          <p:cNvPr id="3" name="AutoShape 3"/>
          <p:cNvSpPr/>
          <p:nvPr/>
        </p:nvSpPr>
        <p:spPr>
          <a:xfrm rot="-10800000">
            <a:off x="1028700" y="1693198"/>
            <a:ext cx="16230600" cy="38280"/>
          </a:xfrm>
          <a:prstGeom prst="rect">
            <a:avLst/>
          </a:prstGeom>
          <a:solidFill>
            <a:srgbClr val="FF914D">
              <a:alpha val="20784"/>
            </a:srgbClr>
          </a:solidFill>
        </p:spPr>
      </p:sp>
      <p:sp>
        <p:nvSpPr>
          <p:cNvPr id="4" name="AutoShape 4"/>
          <p:cNvSpPr/>
          <p:nvPr/>
        </p:nvSpPr>
        <p:spPr>
          <a:xfrm rot="-10800000">
            <a:off x="1219200" y="9391560"/>
            <a:ext cx="16230600" cy="38280"/>
          </a:xfrm>
          <a:prstGeom prst="rect">
            <a:avLst/>
          </a:prstGeom>
          <a:solidFill>
            <a:srgbClr val="FF914D">
              <a:alpha val="20784"/>
            </a:srgbClr>
          </a:solidFill>
        </p:spPr>
      </p:sp>
      <p:pic>
        <p:nvPicPr>
          <p:cNvPr id="5" name="Picture 5"/>
          <p:cNvPicPr>
            <a:picLocks noChangeAspect="1"/>
          </p:cNvPicPr>
          <p:nvPr/>
        </p:nvPicPr>
        <p:blipFill>
          <a:blip r:embed="rId3"/>
          <a:srcRect/>
          <a:stretch>
            <a:fillRect/>
          </a:stretch>
        </p:blipFill>
        <p:spPr>
          <a:xfrm>
            <a:off x="16636924" y="88957"/>
            <a:ext cx="1470308" cy="1470308"/>
          </a:xfrm>
          <a:prstGeom prst="rect">
            <a:avLst/>
          </a:prstGeom>
        </p:spPr>
      </p:pic>
      <p:sp>
        <p:nvSpPr>
          <p:cNvPr id="6" name="TextBox 6"/>
          <p:cNvSpPr txBox="1"/>
          <p:nvPr/>
        </p:nvSpPr>
        <p:spPr>
          <a:xfrm>
            <a:off x="1066800" y="368258"/>
            <a:ext cx="14325600" cy="1363219"/>
          </a:xfrm>
          <a:prstGeom prst="rect">
            <a:avLst/>
          </a:prstGeom>
        </p:spPr>
        <p:txBody>
          <a:bodyPr lIns="0" tIns="0" rIns="0" bIns="0" rtlCol="0" anchor="t">
            <a:spAutoFit/>
          </a:bodyPr>
          <a:lstStyle/>
          <a:p>
            <a:pPr marL="0" lvl="0" indent="0">
              <a:lnSpc>
                <a:spcPts val="10835"/>
              </a:lnSpc>
              <a:spcBef>
                <a:spcPct val="0"/>
              </a:spcBef>
            </a:pPr>
            <a:r>
              <a:rPr lang="en-US" sz="8599">
                <a:solidFill>
                  <a:srgbClr val="0C48BD"/>
                </a:solidFill>
                <a:latin typeface="Tenor Sans"/>
              </a:rPr>
              <a:t>Marketing</a:t>
            </a:r>
          </a:p>
        </p:txBody>
      </p:sp>
      <p:sp>
        <p:nvSpPr>
          <p:cNvPr id="7" name="TextBox 7"/>
          <p:cNvSpPr txBox="1"/>
          <p:nvPr/>
        </p:nvSpPr>
        <p:spPr>
          <a:xfrm>
            <a:off x="1086709" y="2758629"/>
            <a:ext cx="16114582" cy="5539105"/>
          </a:xfrm>
          <a:prstGeom prst="rect">
            <a:avLst/>
          </a:prstGeom>
        </p:spPr>
        <p:txBody>
          <a:bodyPr lIns="0" tIns="0" rIns="0" bIns="0" rtlCol="0" anchor="t">
            <a:spAutoFit/>
          </a:bodyPr>
          <a:lstStyle/>
          <a:p>
            <a:pPr algn="ctr">
              <a:lnSpc>
                <a:spcPts val="7280"/>
              </a:lnSpc>
            </a:pPr>
            <a:r>
              <a:rPr lang="en-US" sz="5600" spc="-56">
                <a:solidFill>
                  <a:srgbClr val="0C48BD"/>
                </a:solidFill>
                <a:latin typeface="Tenor Sans Italics"/>
              </a:rPr>
              <a:t>Understanding your target audience’s behaviors, needs and preferences an ongoing part of your recruitment marketing practice. People are dynamic and what you thought you knew about your audience yesterday may not be relevant today.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a:off x="1028700" y="1009560"/>
            <a:ext cx="15302459" cy="9525"/>
          </a:xfrm>
          <a:prstGeom prst="rect">
            <a:avLst/>
          </a:prstGeom>
          <a:solidFill>
            <a:srgbClr val="F6F6F6">
              <a:alpha val="20784"/>
            </a:srgbClr>
          </a:solidFill>
        </p:spPr>
      </p:sp>
      <p:sp>
        <p:nvSpPr>
          <p:cNvPr id="3" name="AutoShape 3"/>
          <p:cNvSpPr/>
          <p:nvPr/>
        </p:nvSpPr>
        <p:spPr>
          <a:xfrm rot="-10800000">
            <a:off x="1066800" y="1520986"/>
            <a:ext cx="16230600" cy="38280"/>
          </a:xfrm>
          <a:prstGeom prst="rect">
            <a:avLst/>
          </a:prstGeom>
          <a:solidFill>
            <a:srgbClr val="FF914D">
              <a:alpha val="20784"/>
            </a:srgbClr>
          </a:solidFill>
        </p:spPr>
      </p:sp>
      <p:sp>
        <p:nvSpPr>
          <p:cNvPr id="4" name="AutoShape 4"/>
          <p:cNvSpPr/>
          <p:nvPr/>
        </p:nvSpPr>
        <p:spPr>
          <a:xfrm rot="-10800000">
            <a:off x="1219200" y="9391560"/>
            <a:ext cx="16230600" cy="38280"/>
          </a:xfrm>
          <a:prstGeom prst="rect">
            <a:avLst/>
          </a:prstGeom>
          <a:solidFill>
            <a:srgbClr val="FF914D">
              <a:alpha val="20784"/>
            </a:srgbClr>
          </a:solidFill>
        </p:spPr>
      </p:sp>
      <p:pic>
        <p:nvPicPr>
          <p:cNvPr id="5" name="Picture 5"/>
          <p:cNvPicPr>
            <a:picLocks noChangeAspect="1"/>
          </p:cNvPicPr>
          <p:nvPr/>
        </p:nvPicPr>
        <p:blipFill>
          <a:blip r:embed="rId3"/>
          <a:srcRect/>
          <a:stretch>
            <a:fillRect/>
          </a:stretch>
        </p:blipFill>
        <p:spPr>
          <a:xfrm>
            <a:off x="16636924" y="88957"/>
            <a:ext cx="1470308" cy="1470308"/>
          </a:xfrm>
          <a:prstGeom prst="rect">
            <a:avLst/>
          </a:prstGeom>
        </p:spPr>
      </p:pic>
      <p:sp>
        <p:nvSpPr>
          <p:cNvPr id="6" name="TextBox 6"/>
          <p:cNvSpPr txBox="1"/>
          <p:nvPr/>
        </p:nvSpPr>
        <p:spPr>
          <a:xfrm>
            <a:off x="1028700" y="1899157"/>
            <a:ext cx="16114582" cy="6933437"/>
          </a:xfrm>
          <a:prstGeom prst="rect">
            <a:avLst/>
          </a:prstGeom>
        </p:spPr>
        <p:txBody>
          <a:bodyPr lIns="0" tIns="0" rIns="0" bIns="0" rtlCol="0" anchor="t">
            <a:spAutoFit/>
          </a:bodyPr>
          <a:lstStyle/>
          <a:p>
            <a:pPr marL="1014734" lvl="1" indent="-507367">
              <a:lnSpc>
                <a:spcPts val="7896"/>
              </a:lnSpc>
              <a:buFont typeface="Arial"/>
              <a:buChar char="•"/>
            </a:pPr>
            <a:r>
              <a:rPr lang="en-US" sz="4700" spc="-47">
                <a:solidFill>
                  <a:srgbClr val="0C48BD"/>
                </a:solidFill>
                <a:latin typeface="Tenor Sans"/>
              </a:rPr>
              <a:t>Social Media</a:t>
            </a:r>
          </a:p>
          <a:p>
            <a:pPr marL="1014734" lvl="1" indent="-507367">
              <a:lnSpc>
                <a:spcPts val="7896"/>
              </a:lnSpc>
              <a:buFont typeface="Arial"/>
              <a:buChar char="•"/>
            </a:pPr>
            <a:r>
              <a:rPr lang="en-US" sz="4700" spc="-47">
                <a:solidFill>
                  <a:srgbClr val="0C48BD"/>
                </a:solidFill>
                <a:latin typeface="Tenor Sans"/>
              </a:rPr>
              <a:t>Colleges/University</a:t>
            </a:r>
          </a:p>
          <a:p>
            <a:pPr marL="1014734" lvl="1" indent="-507367">
              <a:lnSpc>
                <a:spcPts val="7896"/>
              </a:lnSpc>
              <a:buFont typeface="Arial"/>
              <a:buChar char="•"/>
            </a:pPr>
            <a:r>
              <a:rPr lang="en-US" sz="4700" spc="-47">
                <a:solidFill>
                  <a:srgbClr val="0C48BD"/>
                </a:solidFill>
                <a:latin typeface="Tenor Sans"/>
              </a:rPr>
              <a:t>Job Fairs</a:t>
            </a:r>
          </a:p>
          <a:p>
            <a:pPr marL="1014734" lvl="1" indent="-507367">
              <a:lnSpc>
                <a:spcPts val="7896"/>
              </a:lnSpc>
              <a:buFont typeface="Arial"/>
              <a:buChar char="•"/>
            </a:pPr>
            <a:r>
              <a:rPr lang="en-US" sz="4700" spc="-47">
                <a:solidFill>
                  <a:srgbClr val="0C48BD"/>
                </a:solidFill>
                <a:latin typeface="Tenor Sans"/>
              </a:rPr>
              <a:t>Referral Bonus</a:t>
            </a:r>
          </a:p>
          <a:p>
            <a:pPr marL="1014734" lvl="1" indent="-507367">
              <a:lnSpc>
                <a:spcPts val="7896"/>
              </a:lnSpc>
              <a:buFont typeface="Arial"/>
              <a:buChar char="•"/>
            </a:pPr>
            <a:r>
              <a:rPr lang="en-US" sz="4700" spc="-47">
                <a:solidFill>
                  <a:srgbClr val="0C48BD"/>
                </a:solidFill>
                <a:latin typeface="Tenor Sans"/>
              </a:rPr>
              <a:t>Signing Bonus</a:t>
            </a:r>
          </a:p>
          <a:p>
            <a:pPr marL="1014734" lvl="1" indent="-507367">
              <a:lnSpc>
                <a:spcPts val="7896"/>
              </a:lnSpc>
              <a:buFont typeface="Arial"/>
              <a:buChar char="•"/>
            </a:pPr>
            <a:r>
              <a:rPr lang="en-US" sz="4700" spc="-47">
                <a:solidFill>
                  <a:srgbClr val="0C48BD"/>
                </a:solidFill>
                <a:latin typeface="Tenor Sans"/>
              </a:rPr>
              <a:t>Newspaper or Radio</a:t>
            </a:r>
          </a:p>
          <a:p>
            <a:pPr marL="1014734" lvl="1" indent="-507367">
              <a:lnSpc>
                <a:spcPts val="7896"/>
              </a:lnSpc>
              <a:buFont typeface="Arial"/>
              <a:buChar char="•"/>
            </a:pPr>
            <a:r>
              <a:rPr lang="en-US" sz="4700" spc="-47">
                <a:solidFill>
                  <a:srgbClr val="0C48BD"/>
                </a:solidFill>
                <a:latin typeface="Tenor Sans"/>
              </a:rPr>
              <a:t>Betterteam</a:t>
            </a:r>
          </a:p>
        </p:txBody>
      </p:sp>
      <p:pic>
        <p:nvPicPr>
          <p:cNvPr id="7" name="Picture 7"/>
          <p:cNvPicPr>
            <a:picLocks noChangeAspect="1"/>
          </p:cNvPicPr>
          <p:nvPr/>
        </p:nvPicPr>
        <p:blipFill>
          <a:blip r:embed="rId4"/>
          <a:srcRect/>
          <a:stretch>
            <a:fillRect/>
          </a:stretch>
        </p:blipFill>
        <p:spPr>
          <a:xfrm>
            <a:off x="10373897" y="1731477"/>
            <a:ext cx="6646326" cy="7526823"/>
          </a:xfrm>
          <a:prstGeom prst="rect">
            <a:avLst/>
          </a:prstGeom>
        </p:spPr>
      </p:pic>
      <p:sp>
        <p:nvSpPr>
          <p:cNvPr id="8" name="TextBox 8"/>
          <p:cNvSpPr txBox="1"/>
          <p:nvPr/>
        </p:nvSpPr>
        <p:spPr>
          <a:xfrm>
            <a:off x="1066800" y="368258"/>
            <a:ext cx="14325600" cy="1363219"/>
          </a:xfrm>
          <a:prstGeom prst="rect">
            <a:avLst/>
          </a:prstGeom>
        </p:spPr>
        <p:txBody>
          <a:bodyPr lIns="0" tIns="0" rIns="0" bIns="0" rtlCol="0" anchor="t">
            <a:spAutoFit/>
          </a:bodyPr>
          <a:lstStyle/>
          <a:p>
            <a:pPr marL="0" lvl="0" indent="0">
              <a:lnSpc>
                <a:spcPts val="10835"/>
              </a:lnSpc>
              <a:spcBef>
                <a:spcPct val="0"/>
              </a:spcBef>
            </a:pPr>
            <a:r>
              <a:rPr lang="en-US" sz="8599">
                <a:solidFill>
                  <a:srgbClr val="0C48BD"/>
                </a:solidFill>
                <a:latin typeface="Tenor Sans"/>
              </a:rPr>
              <a:t>Marketing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a:off x="1028700" y="1009560"/>
            <a:ext cx="15302459" cy="9525"/>
          </a:xfrm>
          <a:prstGeom prst="rect">
            <a:avLst/>
          </a:prstGeom>
          <a:solidFill>
            <a:srgbClr val="F6F6F6">
              <a:alpha val="20784"/>
            </a:srgbClr>
          </a:solidFill>
        </p:spPr>
      </p:sp>
      <p:sp>
        <p:nvSpPr>
          <p:cNvPr id="3" name="AutoShape 3"/>
          <p:cNvSpPr/>
          <p:nvPr/>
        </p:nvSpPr>
        <p:spPr>
          <a:xfrm rot="-10800000">
            <a:off x="1028700" y="1693198"/>
            <a:ext cx="16230600" cy="38280"/>
          </a:xfrm>
          <a:prstGeom prst="rect">
            <a:avLst/>
          </a:prstGeom>
          <a:solidFill>
            <a:srgbClr val="FF914D">
              <a:alpha val="20784"/>
            </a:srgbClr>
          </a:solidFill>
        </p:spPr>
      </p:sp>
      <p:sp>
        <p:nvSpPr>
          <p:cNvPr id="4" name="AutoShape 4"/>
          <p:cNvSpPr/>
          <p:nvPr/>
        </p:nvSpPr>
        <p:spPr>
          <a:xfrm rot="-10800000">
            <a:off x="1219200" y="9391560"/>
            <a:ext cx="16230600" cy="38280"/>
          </a:xfrm>
          <a:prstGeom prst="rect">
            <a:avLst/>
          </a:prstGeom>
          <a:solidFill>
            <a:srgbClr val="FF914D">
              <a:alpha val="20784"/>
            </a:srgbClr>
          </a:solidFill>
        </p:spPr>
      </p:sp>
      <p:pic>
        <p:nvPicPr>
          <p:cNvPr id="5" name="Picture 5"/>
          <p:cNvPicPr>
            <a:picLocks noChangeAspect="1"/>
          </p:cNvPicPr>
          <p:nvPr/>
        </p:nvPicPr>
        <p:blipFill>
          <a:blip r:embed="rId3"/>
          <a:srcRect/>
          <a:stretch>
            <a:fillRect/>
          </a:stretch>
        </p:blipFill>
        <p:spPr>
          <a:xfrm>
            <a:off x="16636924" y="88957"/>
            <a:ext cx="1470308" cy="1470308"/>
          </a:xfrm>
          <a:prstGeom prst="rect">
            <a:avLst/>
          </a:prstGeom>
        </p:spPr>
      </p:pic>
      <p:pic>
        <p:nvPicPr>
          <p:cNvPr id="6" name="Picture 6"/>
          <p:cNvPicPr>
            <a:picLocks noChangeAspect="1"/>
          </p:cNvPicPr>
          <p:nvPr/>
        </p:nvPicPr>
        <p:blipFill>
          <a:blip r:embed="rId4"/>
          <a:srcRect/>
          <a:stretch>
            <a:fillRect/>
          </a:stretch>
        </p:blipFill>
        <p:spPr>
          <a:xfrm>
            <a:off x="12953999" y="2214042"/>
            <a:ext cx="3682925" cy="6484465"/>
          </a:xfrm>
          <a:prstGeom prst="rect">
            <a:avLst/>
          </a:prstGeom>
        </p:spPr>
      </p:pic>
      <p:pic>
        <p:nvPicPr>
          <p:cNvPr id="7" name="Picture 7"/>
          <p:cNvPicPr>
            <a:picLocks noChangeAspect="1"/>
          </p:cNvPicPr>
          <p:nvPr/>
        </p:nvPicPr>
        <p:blipFill>
          <a:blip r:embed="rId5"/>
          <a:srcRect/>
          <a:stretch>
            <a:fillRect/>
          </a:stretch>
        </p:blipFill>
        <p:spPr>
          <a:xfrm>
            <a:off x="3860589" y="5109149"/>
            <a:ext cx="6925151" cy="3435941"/>
          </a:xfrm>
          <a:prstGeom prst="rect">
            <a:avLst/>
          </a:prstGeom>
        </p:spPr>
      </p:pic>
      <p:sp>
        <p:nvSpPr>
          <p:cNvPr id="8" name="TextBox 8"/>
          <p:cNvSpPr txBox="1"/>
          <p:nvPr/>
        </p:nvSpPr>
        <p:spPr>
          <a:xfrm>
            <a:off x="1066800" y="368258"/>
            <a:ext cx="14325600" cy="1363219"/>
          </a:xfrm>
          <a:prstGeom prst="rect">
            <a:avLst/>
          </a:prstGeom>
        </p:spPr>
        <p:txBody>
          <a:bodyPr lIns="0" tIns="0" rIns="0" bIns="0" rtlCol="0" anchor="t">
            <a:spAutoFit/>
          </a:bodyPr>
          <a:lstStyle/>
          <a:p>
            <a:pPr marL="0" lvl="0" indent="0">
              <a:lnSpc>
                <a:spcPts val="10835"/>
              </a:lnSpc>
              <a:spcBef>
                <a:spcPct val="0"/>
              </a:spcBef>
            </a:pPr>
            <a:r>
              <a:rPr lang="en-US" sz="8599">
                <a:solidFill>
                  <a:srgbClr val="0C48BD"/>
                </a:solidFill>
                <a:latin typeface="Tenor Sans"/>
              </a:rPr>
              <a:t>Marketing</a:t>
            </a:r>
          </a:p>
        </p:txBody>
      </p:sp>
      <p:sp>
        <p:nvSpPr>
          <p:cNvPr id="9" name="TextBox 9"/>
          <p:cNvSpPr txBox="1"/>
          <p:nvPr/>
        </p:nvSpPr>
        <p:spPr>
          <a:xfrm>
            <a:off x="1492770" y="2010477"/>
            <a:ext cx="11207738" cy="2670047"/>
          </a:xfrm>
          <a:prstGeom prst="rect">
            <a:avLst/>
          </a:prstGeom>
        </p:spPr>
        <p:txBody>
          <a:bodyPr lIns="0" tIns="0" rIns="0" bIns="0" rtlCol="0" anchor="t">
            <a:spAutoFit/>
          </a:bodyPr>
          <a:lstStyle/>
          <a:p>
            <a:pPr marL="1014734" lvl="1" indent="-507367">
              <a:lnSpc>
                <a:spcPts val="7191"/>
              </a:lnSpc>
              <a:buFont typeface="Arial"/>
              <a:buChar char="•"/>
            </a:pPr>
            <a:r>
              <a:rPr lang="en-US" sz="4700" spc="-47">
                <a:solidFill>
                  <a:srgbClr val="0C48BD"/>
                </a:solidFill>
                <a:latin typeface="Tenor Sans"/>
              </a:rPr>
              <a:t>Use hashtags (#) to assist those interested in a topic find your post easier using key words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a:off x="0" y="1"/>
            <a:ext cx="18288000" cy="2139012"/>
          </a:xfrm>
          <a:prstGeom prst="rect">
            <a:avLst/>
          </a:prstGeom>
          <a:solidFill>
            <a:srgbClr val="0C48BD"/>
          </a:solidFill>
        </p:spPr>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82071" b="83928"/>
          <a:stretch>
            <a:fillRect/>
          </a:stretch>
        </p:blipFill>
        <p:spPr>
          <a:xfrm rot="-5400000">
            <a:off x="973366" y="2757186"/>
            <a:ext cx="715585" cy="606171"/>
          </a:xfrm>
          <a:prstGeom prst="rect">
            <a:avLst/>
          </a:prstGeom>
        </p:spPr>
      </p:pic>
      <p:pic>
        <p:nvPicPr>
          <p:cNvPr id="4" name="Picture 4"/>
          <p:cNvPicPr>
            <a:picLocks noChangeAspect="1"/>
          </p:cNvPicPr>
          <p:nvPr/>
        </p:nvPicPr>
        <p:blipFill>
          <a:blip r:embed="rId5"/>
          <a:srcRect/>
          <a:stretch>
            <a:fillRect/>
          </a:stretch>
        </p:blipFill>
        <p:spPr>
          <a:xfrm>
            <a:off x="16087665" y="375066"/>
            <a:ext cx="1585022" cy="1585022"/>
          </a:xfrm>
          <a:prstGeom prst="rect">
            <a:avLst/>
          </a:prstGeom>
        </p:spPr>
      </p:pic>
      <p:sp>
        <p:nvSpPr>
          <p:cNvPr id="5" name="TextBox 5"/>
          <p:cNvSpPr txBox="1"/>
          <p:nvPr/>
        </p:nvSpPr>
        <p:spPr>
          <a:xfrm>
            <a:off x="1795044" y="2444604"/>
            <a:ext cx="10406287" cy="5701112"/>
          </a:xfrm>
          <a:prstGeom prst="rect">
            <a:avLst/>
          </a:prstGeom>
        </p:spPr>
        <p:txBody>
          <a:bodyPr lIns="0" tIns="0" rIns="0" bIns="0" rtlCol="0" anchor="t">
            <a:spAutoFit/>
          </a:bodyPr>
          <a:lstStyle/>
          <a:p>
            <a:pPr>
              <a:lnSpc>
                <a:spcPts val="6370"/>
              </a:lnSpc>
            </a:pPr>
            <a:r>
              <a:rPr lang="en-US" sz="4900" spc="-49" dirty="0">
                <a:solidFill>
                  <a:srgbClr val="000000"/>
                </a:solidFill>
                <a:latin typeface="Tenor Sans"/>
              </a:rPr>
              <a:t>Act as your own headhunter, don't wait for candidates to find you go find them.</a:t>
            </a:r>
          </a:p>
          <a:p>
            <a:pPr>
              <a:lnSpc>
                <a:spcPts val="6370"/>
              </a:lnSpc>
            </a:pPr>
            <a:endParaRPr lang="en-US" sz="4900" spc="-49" dirty="0">
              <a:solidFill>
                <a:srgbClr val="000000"/>
              </a:solidFill>
              <a:latin typeface="Tenor Sans"/>
            </a:endParaRPr>
          </a:p>
          <a:p>
            <a:pPr>
              <a:lnSpc>
                <a:spcPts val="6370"/>
              </a:lnSpc>
            </a:pPr>
            <a:r>
              <a:rPr lang="en-US" sz="4900" spc="-49" dirty="0">
                <a:solidFill>
                  <a:srgbClr val="000000"/>
                </a:solidFill>
                <a:latin typeface="Tenor Sans"/>
              </a:rPr>
              <a:t>Review prospective candidates on sites like LinkedIn and Zip Recruiter.</a:t>
            </a: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82071" b="83928"/>
          <a:stretch>
            <a:fillRect/>
          </a:stretch>
        </p:blipFill>
        <p:spPr>
          <a:xfrm rot="-5400000">
            <a:off x="973993" y="5949515"/>
            <a:ext cx="715585" cy="606171"/>
          </a:xfrm>
          <a:prstGeom prst="rect">
            <a:avLst/>
          </a:prstGeom>
        </p:spPr>
      </p:pic>
      <p:pic>
        <p:nvPicPr>
          <p:cNvPr id="7" name="Picture 7"/>
          <p:cNvPicPr>
            <a:picLocks noChangeAspect="1"/>
          </p:cNvPicPr>
          <p:nvPr/>
        </p:nvPicPr>
        <p:blipFill>
          <a:blip r:embed="rId6"/>
          <a:srcRect/>
          <a:stretch>
            <a:fillRect/>
          </a:stretch>
        </p:blipFill>
        <p:spPr>
          <a:xfrm>
            <a:off x="12361505" y="3811256"/>
            <a:ext cx="5587540" cy="4882690"/>
          </a:xfrm>
          <a:prstGeom prst="rect">
            <a:avLst/>
          </a:prstGeom>
        </p:spPr>
      </p:pic>
      <p:grpSp>
        <p:nvGrpSpPr>
          <p:cNvPr id="8" name="Group 8"/>
          <p:cNvGrpSpPr/>
          <p:nvPr/>
        </p:nvGrpSpPr>
        <p:grpSpPr>
          <a:xfrm>
            <a:off x="1028700" y="699695"/>
            <a:ext cx="14325600" cy="1941355"/>
            <a:chOff x="0" y="0"/>
            <a:chExt cx="19100800" cy="2588473"/>
          </a:xfrm>
        </p:grpSpPr>
        <p:sp>
          <p:nvSpPr>
            <p:cNvPr id="9" name="TextBox 9"/>
            <p:cNvSpPr txBox="1"/>
            <p:nvPr/>
          </p:nvSpPr>
          <p:spPr>
            <a:xfrm>
              <a:off x="0" y="-57150"/>
              <a:ext cx="19100800" cy="1798467"/>
            </a:xfrm>
            <a:prstGeom prst="rect">
              <a:avLst/>
            </a:prstGeom>
          </p:spPr>
          <p:txBody>
            <a:bodyPr lIns="0" tIns="0" rIns="0" bIns="0" rtlCol="0" anchor="t">
              <a:spAutoFit/>
            </a:bodyPr>
            <a:lstStyle/>
            <a:p>
              <a:pPr marL="0" lvl="0" indent="0">
                <a:lnSpc>
                  <a:spcPts val="10835"/>
                </a:lnSpc>
                <a:spcBef>
                  <a:spcPct val="0"/>
                </a:spcBef>
              </a:pPr>
              <a:r>
                <a:rPr lang="en-US" sz="8599">
                  <a:solidFill>
                    <a:srgbClr val="F6F6F6"/>
                  </a:solidFill>
                  <a:latin typeface="Tenor Sans"/>
                </a:rPr>
                <a:t>Talent Search</a:t>
              </a:r>
            </a:p>
          </p:txBody>
        </p:sp>
        <p:sp>
          <p:nvSpPr>
            <p:cNvPr id="10" name="TextBox 10"/>
            <p:cNvSpPr txBox="1"/>
            <p:nvPr/>
          </p:nvSpPr>
          <p:spPr>
            <a:xfrm>
              <a:off x="0" y="1919089"/>
              <a:ext cx="19100800" cy="669384"/>
            </a:xfrm>
            <a:prstGeom prst="rect">
              <a:avLst/>
            </a:prstGeom>
          </p:spPr>
          <p:txBody>
            <a:bodyPr lIns="0" tIns="0" rIns="0" bIns="0" rtlCol="0" anchor="t">
              <a:spAutoFit/>
            </a:bodyPr>
            <a:lstStyle/>
            <a:p>
              <a:pPr marL="0" lvl="0" indent="0">
                <a:lnSpc>
                  <a:spcPts val="4259"/>
                </a:lnSpc>
                <a:spcBef>
                  <a:spcPct val="0"/>
                </a:spcBef>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2296912"/>
          </a:xfrm>
          <a:prstGeom prst="rect">
            <a:avLst/>
          </a:prstGeom>
          <a:solidFill>
            <a:srgbClr val="0C48BD"/>
          </a:solidFill>
        </p:spPr>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82071" b="83928"/>
          <a:stretch>
            <a:fillRect/>
          </a:stretch>
        </p:blipFill>
        <p:spPr>
          <a:xfrm rot="-5400000">
            <a:off x="1337657" y="3556791"/>
            <a:ext cx="715585" cy="606171"/>
          </a:xfrm>
          <a:prstGeom prst="rect">
            <a:avLst/>
          </a:prstGeom>
        </p:spPr>
      </p:pic>
      <p:pic>
        <p:nvPicPr>
          <p:cNvPr id="4" name="Picture 4"/>
          <p:cNvPicPr>
            <a:picLocks noChangeAspect="1"/>
          </p:cNvPicPr>
          <p:nvPr/>
        </p:nvPicPr>
        <p:blipFill>
          <a:blip r:embed="rId5"/>
          <a:srcRect/>
          <a:stretch>
            <a:fillRect/>
          </a:stretch>
        </p:blipFill>
        <p:spPr>
          <a:xfrm>
            <a:off x="16087665" y="236189"/>
            <a:ext cx="1585022" cy="1585022"/>
          </a:xfrm>
          <a:prstGeom prst="rect">
            <a:avLst/>
          </a:prstGeom>
        </p:spPr>
      </p:pic>
      <p:sp>
        <p:nvSpPr>
          <p:cNvPr id="5" name="TextBox 5"/>
          <p:cNvSpPr txBox="1"/>
          <p:nvPr/>
        </p:nvSpPr>
        <p:spPr>
          <a:xfrm>
            <a:off x="2362200" y="3439961"/>
            <a:ext cx="10693102" cy="3114449"/>
          </a:xfrm>
          <a:prstGeom prst="rect">
            <a:avLst/>
          </a:prstGeom>
        </p:spPr>
        <p:txBody>
          <a:bodyPr lIns="0" tIns="0" rIns="0" bIns="0" rtlCol="0" anchor="t">
            <a:spAutoFit/>
          </a:bodyPr>
          <a:lstStyle/>
          <a:p>
            <a:pPr>
              <a:lnSpc>
                <a:spcPts val="6370"/>
              </a:lnSpc>
            </a:pPr>
            <a:r>
              <a:rPr lang="en-US" sz="4900" spc="-49" dirty="0">
                <a:solidFill>
                  <a:srgbClr val="000000"/>
                </a:solidFill>
                <a:latin typeface="Tenor Sans"/>
              </a:rPr>
              <a:t>LinkedIn Learning</a:t>
            </a:r>
          </a:p>
          <a:p>
            <a:pPr>
              <a:lnSpc>
                <a:spcPts val="11368"/>
              </a:lnSpc>
            </a:pPr>
            <a:r>
              <a:rPr lang="en-US" sz="4900" spc="-49" dirty="0">
                <a:solidFill>
                  <a:srgbClr val="000000"/>
                </a:solidFill>
                <a:latin typeface="Tenor Sans"/>
              </a:rPr>
              <a:t>Professional Development Training</a:t>
            </a:r>
          </a:p>
          <a:p>
            <a:pPr marL="0" lvl="0" indent="0">
              <a:lnSpc>
                <a:spcPts val="7791"/>
              </a:lnSpc>
            </a:pPr>
            <a:r>
              <a:rPr lang="en-US" sz="4900" spc="-49" dirty="0">
                <a:solidFill>
                  <a:srgbClr val="000000"/>
                </a:solidFill>
                <a:latin typeface="Tenor Sans"/>
              </a:rPr>
              <a:t>Tuition Reimbursement/Stipends</a:t>
            </a: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82071" b="83928"/>
          <a:stretch>
            <a:fillRect/>
          </a:stretch>
        </p:blipFill>
        <p:spPr>
          <a:xfrm rot="-5400000">
            <a:off x="1337657" y="4725161"/>
            <a:ext cx="715585" cy="606171"/>
          </a:xfrm>
          <a:prstGeom prst="rect">
            <a:avLst/>
          </a:prstGeom>
        </p:spPr>
      </p:pic>
      <p:grpSp>
        <p:nvGrpSpPr>
          <p:cNvPr id="7" name="Group 7"/>
          <p:cNvGrpSpPr/>
          <p:nvPr/>
        </p:nvGrpSpPr>
        <p:grpSpPr>
          <a:xfrm>
            <a:off x="1028700" y="699695"/>
            <a:ext cx="14325600" cy="1941355"/>
            <a:chOff x="0" y="0"/>
            <a:chExt cx="19100800" cy="2588473"/>
          </a:xfrm>
        </p:grpSpPr>
        <p:sp>
          <p:nvSpPr>
            <p:cNvPr id="8" name="TextBox 8"/>
            <p:cNvSpPr txBox="1"/>
            <p:nvPr/>
          </p:nvSpPr>
          <p:spPr>
            <a:xfrm>
              <a:off x="0" y="-57150"/>
              <a:ext cx="19100800" cy="1798467"/>
            </a:xfrm>
            <a:prstGeom prst="rect">
              <a:avLst/>
            </a:prstGeom>
          </p:spPr>
          <p:txBody>
            <a:bodyPr lIns="0" tIns="0" rIns="0" bIns="0" rtlCol="0" anchor="t">
              <a:spAutoFit/>
            </a:bodyPr>
            <a:lstStyle/>
            <a:p>
              <a:pPr marL="0" lvl="0" indent="0">
                <a:lnSpc>
                  <a:spcPts val="10835"/>
                </a:lnSpc>
                <a:spcBef>
                  <a:spcPct val="0"/>
                </a:spcBef>
              </a:pPr>
              <a:r>
                <a:rPr lang="en-US" sz="8599">
                  <a:solidFill>
                    <a:srgbClr val="F6F6F6"/>
                  </a:solidFill>
                  <a:latin typeface="Tenor Sans"/>
                </a:rPr>
                <a:t>Invest in Employees</a:t>
              </a:r>
            </a:p>
          </p:txBody>
        </p:sp>
        <p:sp>
          <p:nvSpPr>
            <p:cNvPr id="9" name="TextBox 9"/>
            <p:cNvSpPr txBox="1"/>
            <p:nvPr/>
          </p:nvSpPr>
          <p:spPr>
            <a:xfrm>
              <a:off x="0" y="1919089"/>
              <a:ext cx="19100800" cy="669384"/>
            </a:xfrm>
            <a:prstGeom prst="rect">
              <a:avLst/>
            </a:prstGeom>
          </p:spPr>
          <p:txBody>
            <a:bodyPr lIns="0" tIns="0" rIns="0" bIns="0" rtlCol="0" anchor="t">
              <a:spAutoFit/>
            </a:bodyPr>
            <a:lstStyle/>
            <a:p>
              <a:pPr marL="0" lvl="0" indent="0">
                <a:lnSpc>
                  <a:spcPts val="4259"/>
                </a:lnSpc>
                <a:spcBef>
                  <a:spcPct val="0"/>
                </a:spcBef>
              </a:pPr>
              <a:endParaRPr/>
            </a:p>
          </p:txBody>
        </p:sp>
      </p:gr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82071" b="83928"/>
          <a:stretch>
            <a:fillRect/>
          </a:stretch>
        </p:blipFill>
        <p:spPr>
          <a:xfrm rot="-5400000">
            <a:off x="1337657" y="5893532"/>
            <a:ext cx="715585" cy="60617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2507243"/>
          </a:xfrm>
          <a:prstGeom prst="rect">
            <a:avLst/>
          </a:prstGeom>
          <a:solidFill>
            <a:srgbClr val="0C48BD"/>
          </a:solidFill>
        </p:spPr>
      </p:sp>
      <p:pic>
        <p:nvPicPr>
          <p:cNvPr id="3" name="Picture 3"/>
          <p:cNvPicPr>
            <a:picLocks noChangeAspect="1"/>
          </p:cNvPicPr>
          <p:nvPr/>
        </p:nvPicPr>
        <p:blipFill>
          <a:blip r:embed="rId3"/>
          <a:srcRect/>
          <a:stretch>
            <a:fillRect/>
          </a:stretch>
        </p:blipFill>
        <p:spPr>
          <a:xfrm>
            <a:off x="16317117" y="461111"/>
            <a:ext cx="1585022" cy="1585022"/>
          </a:xfrm>
          <a:prstGeom prst="rect">
            <a:avLst/>
          </a:prstGeom>
        </p:spPr>
      </p:pic>
      <p:sp>
        <p:nvSpPr>
          <p:cNvPr id="4" name="TextBox 4"/>
          <p:cNvSpPr txBox="1"/>
          <p:nvPr/>
        </p:nvSpPr>
        <p:spPr>
          <a:xfrm>
            <a:off x="2812717" y="3701759"/>
            <a:ext cx="12662567" cy="2712033"/>
          </a:xfrm>
          <a:prstGeom prst="rect">
            <a:avLst/>
          </a:prstGeom>
        </p:spPr>
        <p:txBody>
          <a:bodyPr lIns="0" tIns="0" rIns="0" bIns="0" rtlCol="0" anchor="t">
            <a:spAutoFit/>
          </a:bodyPr>
          <a:lstStyle/>
          <a:p>
            <a:pPr marL="0" lvl="0" indent="0" algn="ctr">
              <a:lnSpc>
                <a:spcPts val="21707"/>
              </a:lnSpc>
            </a:pPr>
            <a:r>
              <a:rPr lang="en-US" sz="16697" spc="-166">
                <a:solidFill>
                  <a:srgbClr val="000000"/>
                </a:solidFill>
                <a:latin typeface="Tenor Sans"/>
              </a:rPr>
              <a:t>Questions?</a:t>
            </a:r>
          </a:p>
        </p:txBody>
      </p:sp>
      <p:grpSp>
        <p:nvGrpSpPr>
          <p:cNvPr id="5" name="Group 5"/>
          <p:cNvGrpSpPr/>
          <p:nvPr/>
        </p:nvGrpSpPr>
        <p:grpSpPr>
          <a:xfrm>
            <a:off x="1028700" y="13936"/>
            <a:ext cx="14325600" cy="3312873"/>
            <a:chOff x="0" y="0"/>
            <a:chExt cx="19100800" cy="4417165"/>
          </a:xfrm>
        </p:grpSpPr>
        <p:sp>
          <p:nvSpPr>
            <p:cNvPr id="6" name="TextBox 6"/>
            <p:cNvSpPr txBox="1"/>
            <p:nvPr/>
          </p:nvSpPr>
          <p:spPr>
            <a:xfrm>
              <a:off x="0" y="-57150"/>
              <a:ext cx="19100800" cy="3627159"/>
            </a:xfrm>
            <a:prstGeom prst="rect">
              <a:avLst/>
            </a:prstGeom>
          </p:spPr>
          <p:txBody>
            <a:bodyPr lIns="0" tIns="0" rIns="0" bIns="0" rtlCol="0" anchor="t">
              <a:spAutoFit/>
            </a:bodyPr>
            <a:lstStyle/>
            <a:p>
              <a:pPr>
                <a:lnSpc>
                  <a:spcPts val="10835"/>
                </a:lnSpc>
              </a:pPr>
              <a:endParaRPr/>
            </a:p>
            <a:p>
              <a:pPr marL="0" lvl="0" indent="0">
                <a:lnSpc>
                  <a:spcPts val="10835"/>
                </a:lnSpc>
                <a:spcBef>
                  <a:spcPct val="0"/>
                </a:spcBef>
              </a:pPr>
              <a:endParaRPr/>
            </a:p>
          </p:txBody>
        </p:sp>
        <p:sp>
          <p:nvSpPr>
            <p:cNvPr id="7" name="TextBox 7"/>
            <p:cNvSpPr txBox="1"/>
            <p:nvPr/>
          </p:nvSpPr>
          <p:spPr>
            <a:xfrm>
              <a:off x="0" y="3747781"/>
              <a:ext cx="19100800" cy="669384"/>
            </a:xfrm>
            <a:prstGeom prst="rect">
              <a:avLst/>
            </a:prstGeom>
          </p:spPr>
          <p:txBody>
            <a:bodyPr lIns="0" tIns="0" rIns="0" bIns="0" rtlCol="0" anchor="t">
              <a:spAutoFit/>
            </a:bodyPr>
            <a:lstStyle/>
            <a:p>
              <a:pPr marL="0" lvl="0" indent="0">
                <a:lnSpc>
                  <a:spcPts val="4259"/>
                </a:lnSpc>
                <a:spcBef>
                  <a:spcPct val="0"/>
                </a:spcBef>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2507243"/>
          </a:xfrm>
          <a:prstGeom prst="rect">
            <a:avLst/>
          </a:prstGeom>
          <a:solidFill>
            <a:srgbClr val="0C48BD"/>
          </a:solidFill>
        </p:spPr>
      </p:sp>
      <p:pic>
        <p:nvPicPr>
          <p:cNvPr id="3" name="Picture 3"/>
          <p:cNvPicPr>
            <a:picLocks noChangeAspect="1"/>
          </p:cNvPicPr>
          <p:nvPr/>
        </p:nvPicPr>
        <p:blipFill>
          <a:blip r:embed="rId3"/>
          <a:srcRect/>
          <a:stretch>
            <a:fillRect/>
          </a:stretch>
        </p:blipFill>
        <p:spPr>
          <a:xfrm>
            <a:off x="16317117" y="461111"/>
            <a:ext cx="1585022" cy="1585022"/>
          </a:xfrm>
          <a:prstGeom prst="rect">
            <a:avLst/>
          </a:prstGeom>
        </p:spPr>
      </p:pic>
      <p:sp>
        <p:nvSpPr>
          <p:cNvPr id="4" name="TextBox 4"/>
          <p:cNvSpPr txBox="1"/>
          <p:nvPr/>
        </p:nvSpPr>
        <p:spPr>
          <a:xfrm>
            <a:off x="574594" y="2478014"/>
            <a:ext cx="17138812" cy="7401587"/>
          </a:xfrm>
          <a:prstGeom prst="rect">
            <a:avLst/>
          </a:prstGeom>
        </p:spPr>
        <p:txBody>
          <a:bodyPr lIns="0" tIns="0" rIns="0" bIns="0" rtlCol="0" anchor="t">
            <a:spAutoFit/>
          </a:bodyPr>
          <a:lstStyle/>
          <a:p>
            <a:pPr algn="ctr">
              <a:lnSpc>
                <a:spcPts val="21707"/>
              </a:lnSpc>
            </a:pPr>
            <a:r>
              <a:rPr lang="en-US" sz="16697" spc="-166">
                <a:solidFill>
                  <a:srgbClr val="000000"/>
                </a:solidFill>
                <a:latin typeface="Tenor Sans"/>
              </a:rPr>
              <a:t>Thank You</a:t>
            </a:r>
          </a:p>
          <a:p>
            <a:pPr algn="ctr">
              <a:lnSpc>
                <a:spcPts val="7280"/>
              </a:lnSpc>
            </a:pPr>
            <a:r>
              <a:rPr lang="en-US" sz="5600" spc="-56">
                <a:solidFill>
                  <a:srgbClr val="000000"/>
                </a:solidFill>
                <a:latin typeface="Tenor Sans"/>
              </a:rPr>
              <a:t>Melissa Chartrand </a:t>
            </a:r>
          </a:p>
          <a:p>
            <a:pPr algn="ctr">
              <a:lnSpc>
                <a:spcPts val="7280"/>
              </a:lnSpc>
            </a:pPr>
            <a:r>
              <a:rPr lang="en-US" sz="5600" spc="-56">
                <a:solidFill>
                  <a:srgbClr val="000000"/>
                </a:solidFill>
                <a:latin typeface="Tenor Sans"/>
              </a:rPr>
              <a:t>mchartrand@ocde.us</a:t>
            </a:r>
          </a:p>
          <a:p>
            <a:pPr algn="ctr">
              <a:lnSpc>
                <a:spcPts val="7280"/>
              </a:lnSpc>
            </a:pPr>
            <a:endParaRPr lang="en-US" sz="5600" spc="-56">
              <a:solidFill>
                <a:srgbClr val="000000"/>
              </a:solidFill>
              <a:latin typeface="Tenor Sans"/>
            </a:endParaRPr>
          </a:p>
          <a:p>
            <a:pPr algn="ctr">
              <a:lnSpc>
                <a:spcPts val="7280"/>
              </a:lnSpc>
            </a:pPr>
            <a:r>
              <a:rPr lang="en-US" sz="5600" spc="-56">
                <a:solidFill>
                  <a:srgbClr val="000000"/>
                </a:solidFill>
                <a:latin typeface="Tenor Sans"/>
              </a:rPr>
              <a:t>Zainab Nuhaily</a:t>
            </a:r>
          </a:p>
          <a:p>
            <a:pPr marL="0" lvl="0" indent="0" algn="ctr">
              <a:lnSpc>
                <a:spcPts val="7280"/>
              </a:lnSpc>
            </a:pPr>
            <a:r>
              <a:rPr lang="en-US" sz="5600" spc="-56">
                <a:solidFill>
                  <a:srgbClr val="000000"/>
                </a:solidFill>
                <a:latin typeface="Tenor Sans"/>
              </a:rPr>
              <a:t>znuhaily@ocde.us</a:t>
            </a:r>
          </a:p>
        </p:txBody>
      </p:sp>
      <p:grpSp>
        <p:nvGrpSpPr>
          <p:cNvPr id="5" name="Group 5"/>
          <p:cNvGrpSpPr/>
          <p:nvPr/>
        </p:nvGrpSpPr>
        <p:grpSpPr>
          <a:xfrm>
            <a:off x="1028700" y="13936"/>
            <a:ext cx="14325600" cy="3312873"/>
            <a:chOff x="0" y="0"/>
            <a:chExt cx="19100800" cy="4417165"/>
          </a:xfrm>
        </p:grpSpPr>
        <p:sp>
          <p:nvSpPr>
            <p:cNvPr id="6" name="TextBox 6"/>
            <p:cNvSpPr txBox="1"/>
            <p:nvPr/>
          </p:nvSpPr>
          <p:spPr>
            <a:xfrm>
              <a:off x="0" y="-57150"/>
              <a:ext cx="19100800" cy="3627159"/>
            </a:xfrm>
            <a:prstGeom prst="rect">
              <a:avLst/>
            </a:prstGeom>
          </p:spPr>
          <p:txBody>
            <a:bodyPr lIns="0" tIns="0" rIns="0" bIns="0" rtlCol="0" anchor="t">
              <a:spAutoFit/>
            </a:bodyPr>
            <a:lstStyle/>
            <a:p>
              <a:pPr>
                <a:lnSpc>
                  <a:spcPts val="10835"/>
                </a:lnSpc>
              </a:pPr>
              <a:endParaRPr/>
            </a:p>
            <a:p>
              <a:pPr marL="0" lvl="0" indent="0">
                <a:lnSpc>
                  <a:spcPts val="10835"/>
                </a:lnSpc>
                <a:spcBef>
                  <a:spcPct val="0"/>
                </a:spcBef>
              </a:pPr>
              <a:endParaRPr/>
            </a:p>
          </p:txBody>
        </p:sp>
        <p:sp>
          <p:nvSpPr>
            <p:cNvPr id="7" name="TextBox 7"/>
            <p:cNvSpPr txBox="1"/>
            <p:nvPr/>
          </p:nvSpPr>
          <p:spPr>
            <a:xfrm>
              <a:off x="0" y="3747781"/>
              <a:ext cx="19100800" cy="669384"/>
            </a:xfrm>
            <a:prstGeom prst="rect">
              <a:avLst/>
            </a:prstGeom>
          </p:spPr>
          <p:txBody>
            <a:bodyPr lIns="0" tIns="0" rIns="0" bIns="0" rtlCol="0" anchor="t">
              <a:spAutoFit/>
            </a:bodyPr>
            <a:lstStyle/>
            <a:p>
              <a:pPr marL="0" lvl="0" indent="0">
                <a:lnSpc>
                  <a:spcPts val="4259"/>
                </a:lnSpc>
                <a:spcBef>
                  <a:spcPct val="0"/>
                </a:spcBef>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TextBox 2"/>
          <p:cNvSpPr txBox="1"/>
          <p:nvPr/>
        </p:nvSpPr>
        <p:spPr>
          <a:xfrm>
            <a:off x="8373023" y="1216557"/>
            <a:ext cx="7887927" cy="8041743"/>
          </a:xfrm>
          <a:prstGeom prst="rect">
            <a:avLst/>
          </a:prstGeom>
        </p:spPr>
        <p:txBody>
          <a:bodyPr lIns="0" tIns="0" rIns="0" bIns="0" rtlCol="0" anchor="t">
            <a:spAutoFit/>
          </a:bodyPr>
          <a:lstStyle/>
          <a:p>
            <a:pPr marL="975904" lvl="1" indent="-487952">
              <a:lnSpc>
                <a:spcPts val="6418"/>
              </a:lnSpc>
              <a:buFont typeface="Arial"/>
              <a:buChar char="•"/>
            </a:pPr>
            <a:r>
              <a:rPr lang="en-US" sz="4520">
                <a:solidFill>
                  <a:srgbClr val="0C48BD"/>
                </a:solidFill>
                <a:latin typeface="Assistant Regular Bold"/>
              </a:rPr>
              <a:t>Company Branding</a:t>
            </a:r>
          </a:p>
          <a:p>
            <a:pPr>
              <a:lnSpc>
                <a:spcPts val="6418"/>
              </a:lnSpc>
            </a:pPr>
            <a:endParaRPr lang="en-US" sz="4520">
              <a:solidFill>
                <a:srgbClr val="0C48BD"/>
              </a:solidFill>
              <a:latin typeface="Assistant Regular Bold"/>
            </a:endParaRPr>
          </a:p>
          <a:p>
            <a:pPr marL="975904" lvl="1" indent="-487952">
              <a:lnSpc>
                <a:spcPts val="6418"/>
              </a:lnSpc>
              <a:buFont typeface="Arial"/>
              <a:buChar char="•"/>
            </a:pPr>
            <a:r>
              <a:rPr lang="en-US" sz="4520">
                <a:solidFill>
                  <a:srgbClr val="0C48BD"/>
                </a:solidFill>
                <a:latin typeface="Assistant Regular Bold"/>
              </a:rPr>
              <a:t>Compelling Job Postings</a:t>
            </a:r>
          </a:p>
          <a:p>
            <a:pPr>
              <a:lnSpc>
                <a:spcPts val="6418"/>
              </a:lnSpc>
            </a:pPr>
            <a:endParaRPr lang="en-US" sz="4520">
              <a:solidFill>
                <a:srgbClr val="0C48BD"/>
              </a:solidFill>
              <a:latin typeface="Assistant Regular Bold"/>
            </a:endParaRPr>
          </a:p>
          <a:p>
            <a:pPr marL="975904" lvl="1" indent="-487952">
              <a:lnSpc>
                <a:spcPts val="6418"/>
              </a:lnSpc>
              <a:buFont typeface="Arial"/>
              <a:buChar char="•"/>
            </a:pPr>
            <a:r>
              <a:rPr lang="en-US" sz="4520">
                <a:solidFill>
                  <a:srgbClr val="0C48BD"/>
                </a:solidFill>
                <a:latin typeface="Assistant Regular Bold"/>
              </a:rPr>
              <a:t>Diverse Marketing Strategy</a:t>
            </a:r>
          </a:p>
          <a:p>
            <a:pPr>
              <a:lnSpc>
                <a:spcPts val="6418"/>
              </a:lnSpc>
            </a:pPr>
            <a:endParaRPr lang="en-US" sz="4520">
              <a:solidFill>
                <a:srgbClr val="0C48BD"/>
              </a:solidFill>
              <a:latin typeface="Assistant Regular Bold"/>
            </a:endParaRPr>
          </a:p>
          <a:p>
            <a:pPr marL="975904" lvl="1" indent="-487952">
              <a:lnSpc>
                <a:spcPts val="6418"/>
              </a:lnSpc>
              <a:buFont typeface="Arial"/>
              <a:buChar char="•"/>
            </a:pPr>
            <a:r>
              <a:rPr lang="en-US" sz="4520">
                <a:solidFill>
                  <a:srgbClr val="0C48BD"/>
                </a:solidFill>
                <a:latin typeface="Assistant Regular Bold"/>
              </a:rPr>
              <a:t>Talent Search</a:t>
            </a:r>
          </a:p>
          <a:p>
            <a:pPr>
              <a:lnSpc>
                <a:spcPts val="6418"/>
              </a:lnSpc>
            </a:pPr>
            <a:endParaRPr lang="en-US" sz="4520">
              <a:solidFill>
                <a:srgbClr val="0C48BD"/>
              </a:solidFill>
              <a:latin typeface="Assistant Regular Bold"/>
            </a:endParaRPr>
          </a:p>
          <a:p>
            <a:pPr marL="975904" lvl="1" indent="-487952">
              <a:lnSpc>
                <a:spcPts val="6418"/>
              </a:lnSpc>
              <a:buFont typeface="Arial"/>
              <a:buChar char="•"/>
            </a:pPr>
            <a:r>
              <a:rPr lang="en-US" sz="4520">
                <a:solidFill>
                  <a:srgbClr val="0C48BD"/>
                </a:solidFill>
                <a:latin typeface="Assistant Regular Bold"/>
              </a:rPr>
              <a:t>Invest in Current Employees</a:t>
            </a:r>
          </a:p>
          <a:p>
            <a:pPr algn="l">
              <a:lnSpc>
                <a:spcPts val="6418"/>
              </a:lnSpc>
            </a:pPr>
            <a:endParaRPr lang="en-US" sz="4520">
              <a:solidFill>
                <a:srgbClr val="0C48BD"/>
              </a:solidFill>
              <a:latin typeface="Assistant Regular Bold"/>
            </a:endParaRP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78" b="57051"/>
          <a:stretch>
            <a:fillRect/>
          </a:stretch>
        </p:blipFill>
        <p:spPr>
          <a:xfrm rot="-5400000">
            <a:off x="15854138" y="1042726"/>
            <a:ext cx="3345481" cy="1364328"/>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78" b="57051"/>
          <a:stretch>
            <a:fillRect/>
          </a:stretch>
        </p:blipFill>
        <p:spPr>
          <a:xfrm>
            <a:off x="0" y="8922672"/>
            <a:ext cx="3345481" cy="1364328"/>
          </a:xfrm>
          <a:prstGeom prst="rect">
            <a:avLst/>
          </a:prstGeom>
        </p:spPr>
      </p:pic>
      <p:sp>
        <p:nvSpPr>
          <p:cNvPr id="5" name="TextBox 5"/>
          <p:cNvSpPr txBox="1"/>
          <p:nvPr/>
        </p:nvSpPr>
        <p:spPr>
          <a:xfrm>
            <a:off x="1004100" y="962025"/>
            <a:ext cx="5932118" cy="1459056"/>
          </a:xfrm>
          <a:prstGeom prst="rect">
            <a:avLst/>
          </a:prstGeom>
        </p:spPr>
        <p:txBody>
          <a:bodyPr lIns="0" tIns="0" rIns="0" bIns="0" rtlCol="0" anchor="t">
            <a:spAutoFit/>
          </a:bodyPr>
          <a:lstStyle/>
          <a:p>
            <a:pPr marL="0" lvl="0" indent="0" algn="l">
              <a:lnSpc>
                <a:spcPts val="11547"/>
              </a:lnSpc>
              <a:spcBef>
                <a:spcPct val="0"/>
              </a:spcBef>
            </a:pPr>
            <a:r>
              <a:rPr lang="en-US" sz="9165" u="none">
                <a:solidFill>
                  <a:srgbClr val="000000"/>
                </a:solidFill>
                <a:latin typeface="Tenor Sans"/>
              </a:rPr>
              <a:t>Highlights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a:off x="0" y="1"/>
            <a:ext cx="18288000" cy="2139054"/>
          </a:xfrm>
          <a:prstGeom prst="rect">
            <a:avLst/>
          </a:prstGeom>
          <a:solidFill>
            <a:srgbClr val="0C48BD"/>
          </a:solidFill>
        </p:spPr>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82071" b="83928"/>
          <a:stretch>
            <a:fillRect/>
          </a:stretch>
        </p:blipFill>
        <p:spPr>
          <a:xfrm rot="-5400000">
            <a:off x="973993" y="2990163"/>
            <a:ext cx="715585" cy="606171"/>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82071" b="83928"/>
          <a:stretch>
            <a:fillRect/>
          </a:stretch>
        </p:blipFill>
        <p:spPr>
          <a:xfrm rot="-5400000">
            <a:off x="1064807" y="6690033"/>
            <a:ext cx="715585" cy="606171"/>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82071" b="83928"/>
          <a:stretch>
            <a:fillRect/>
          </a:stretch>
        </p:blipFill>
        <p:spPr>
          <a:xfrm rot="-5400000">
            <a:off x="973993" y="4840414"/>
            <a:ext cx="715585" cy="606171"/>
          </a:xfrm>
          <a:prstGeom prst="rect">
            <a:avLst/>
          </a:prstGeom>
        </p:spPr>
      </p:pic>
      <p:pic>
        <p:nvPicPr>
          <p:cNvPr id="6" name="Picture 6"/>
          <p:cNvPicPr>
            <a:picLocks noChangeAspect="1"/>
          </p:cNvPicPr>
          <p:nvPr/>
        </p:nvPicPr>
        <p:blipFill>
          <a:blip r:embed="rId5"/>
          <a:srcRect/>
          <a:stretch>
            <a:fillRect/>
          </a:stretch>
        </p:blipFill>
        <p:spPr>
          <a:xfrm>
            <a:off x="16154400" y="277017"/>
            <a:ext cx="1585022" cy="1585022"/>
          </a:xfrm>
          <a:prstGeom prst="rect">
            <a:avLst/>
          </a:prstGeom>
        </p:spPr>
      </p:pic>
      <p:grpSp>
        <p:nvGrpSpPr>
          <p:cNvPr id="7" name="Group 7"/>
          <p:cNvGrpSpPr/>
          <p:nvPr/>
        </p:nvGrpSpPr>
        <p:grpSpPr>
          <a:xfrm>
            <a:off x="1028700" y="699655"/>
            <a:ext cx="14325600" cy="1941436"/>
            <a:chOff x="0" y="0"/>
            <a:chExt cx="19100800" cy="2588581"/>
          </a:xfrm>
        </p:grpSpPr>
        <p:sp>
          <p:nvSpPr>
            <p:cNvPr id="8" name="TextBox 8"/>
            <p:cNvSpPr txBox="1"/>
            <p:nvPr/>
          </p:nvSpPr>
          <p:spPr>
            <a:xfrm>
              <a:off x="0" y="-57150"/>
              <a:ext cx="19100800" cy="1798575"/>
            </a:xfrm>
            <a:prstGeom prst="rect">
              <a:avLst/>
            </a:prstGeom>
          </p:spPr>
          <p:txBody>
            <a:bodyPr lIns="0" tIns="0" rIns="0" bIns="0" rtlCol="0" anchor="t">
              <a:spAutoFit/>
            </a:bodyPr>
            <a:lstStyle/>
            <a:p>
              <a:pPr marL="0" lvl="0" indent="0">
                <a:lnSpc>
                  <a:spcPts val="10835"/>
                </a:lnSpc>
                <a:spcBef>
                  <a:spcPct val="0"/>
                </a:spcBef>
              </a:pPr>
              <a:r>
                <a:rPr lang="en-US" sz="8599">
                  <a:solidFill>
                    <a:srgbClr val="F6F6F6"/>
                  </a:solidFill>
                  <a:latin typeface="Tenor Sans"/>
                </a:rPr>
                <a:t>Company Branding</a:t>
              </a:r>
            </a:p>
          </p:txBody>
        </p:sp>
        <p:sp>
          <p:nvSpPr>
            <p:cNvPr id="9" name="TextBox 9"/>
            <p:cNvSpPr txBox="1"/>
            <p:nvPr/>
          </p:nvSpPr>
          <p:spPr>
            <a:xfrm>
              <a:off x="0" y="1919198"/>
              <a:ext cx="19100800" cy="669384"/>
            </a:xfrm>
            <a:prstGeom prst="rect">
              <a:avLst/>
            </a:prstGeom>
          </p:spPr>
          <p:txBody>
            <a:bodyPr lIns="0" tIns="0" rIns="0" bIns="0" rtlCol="0" anchor="t">
              <a:spAutoFit/>
            </a:bodyPr>
            <a:lstStyle/>
            <a:p>
              <a:pPr marL="0" lvl="0" indent="0">
                <a:lnSpc>
                  <a:spcPts val="4259"/>
                </a:lnSpc>
                <a:spcBef>
                  <a:spcPct val="0"/>
                </a:spcBef>
              </a:pPr>
              <a:endParaRPr/>
            </a:p>
          </p:txBody>
        </p:sp>
      </p:grpSp>
      <p:sp>
        <p:nvSpPr>
          <p:cNvPr id="10" name="TextBox 10"/>
          <p:cNvSpPr txBox="1"/>
          <p:nvPr/>
        </p:nvSpPr>
        <p:spPr>
          <a:xfrm>
            <a:off x="1927140" y="2923398"/>
            <a:ext cx="12528720" cy="5483333"/>
          </a:xfrm>
          <a:prstGeom prst="rect">
            <a:avLst/>
          </a:prstGeom>
        </p:spPr>
        <p:txBody>
          <a:bodyPr lIns="0" tIns="0" rIns="0" bIns="0" rtlCol="0" anchor="t">
            <a:spAutoFit/>
          </a:bodyPr>
          <a:lstStyle/>
          <a:p>
            <a:pPr>
              <a:lnSpc>
                <a:spcPts val="7279"/>
              </a:lnSpc>
            </a:pPr>
            <a:r>
              <a:rPr lang="en-US" sz="5599" spc="-55" dirty="0">
                <a:solidFill>
                  <a:srgbClr val="000000"/>
                </a:solidFill>
                <a:latin typeface="Tenor Sans"/>
              </a:rPr>
              <a:t>Vision, Mission, and Values</a:t>
            </a:r>
          </a:p>
          <a:p>
            <a:pPr>
              <a:lnSpc>
                <a:spcPts val="7279"/>
              </a:lnSpc>
            </a:pPr>
            <a:endParaRPr lang="en-US" sz="5599" spc="-55" dirty="0">
              <a:solidFill>
                <a:srgbClr val="000000"/>
              </a:solidFill>
              <a:latin typeface="Tenor Sans"/>
            </a:endParaRPr>
          </a:p>
          <a:p>
            <a:pPr>
              <a:lnSpc>
                <a:spcPts val="7279"/>
              </a:lnSpc>
            </a:pPr>
            <a:r>
              <a:rPr lang="en-US" sz="5599" spc="-55" dirty="0">
                <a:solidFill>
                  <a:srgbClr val="000000"/>
                </a:solidFill>
                <a:latin typeface="Tenor Sans"/>
              </a:rPr>
              <a:t>Social Media</a:t>
            </a:r>
          </a:p>
          <a:p>
            <a:pPr>
              <a:lnSpc>
                <a:spcPts val="7279"/>
              </a:lnSpc>
            </a:pPr>
            <a:endParaRPr lang="en-US" sz="5599" spc="-55" dirty="0">
              <a:solidFill>
                <a:srgbClr val="000000"/>
              </a:solidFill>
              <a:latin typeface="Tenor Sans"/>
            </a:endParaRPr>
          </a:p>
          <a:p>
            <a:pPr>
              <a:lnSpc>
                <a:spcPts val="7279"/>
              </a:lnSpc>
            </a:pPr>
            <a:r>
              <a:rPr lang="en-US" sz="5599" spc="-55" dirty="0">
                <a:solidFill>
                  <a:srgbClr val="000000"/>
                </a:solidFill>
                <a:latin typeface="Tenor Sans"/>
              </a:rPr>
              <a:t>Employee Experience</a:t>
            </a:r>
          </a:p>
          <a:p>
            <a:pPr marL="0" lvl="0" indent="0">
              <a:lnSpc>
                <a:spcPts val="7280"/>
              </a:lnSpc>
              <a:spcBef>
                <a:spcPct val="0"/>
              </a:spcBef>
            </a:pPr>
            <a:endParaRPr lang="en-US" sz="5599" spc="-55" dirty="0">
              <a:solidFill>
                <a:srgbClr val="000000"/>
              </a:solidFill>
              <a:latin typeface="Tenor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a:off x="0" y="1"/>
            <a:ext cx="18288000" cy="2113056"/>
          </a:xfrm>
          <a:prstGeom prst="rect">
            <a:avLst/>
          </a:prstGeom>
          <a:solidFill>
            <a:srgbClr val="0C48BD"/>
          </a:solidFill>
        </p:spPr>
      </p:sp>
      <p:pic>
        <p:nvPicPr>
          <p:cNvPr id="3" name="Picture 3"/>
          <p:cNvPicPr>
            <a:picLocks noChangeAspect="1"/>
          </p:cNvPicPr>
          <p:nvPr/>
        </p:nvPicPr>
        <p:blipFill>
          <a:blip r:embed="rId3"/>
          <a:srcRect/>
          <a:stretch>
            <a:fillRect/>
          </a:stretch>
        </p:blipFill>
        <p:spPr>
          <a:xfrm>
            <a:off x="16230600" y="264018"/>
            <a:ext cx="1585022" cy="1585022"/>
          </a:xfrm>
          <a:prstGeom prst="rect">
            <a:avLst/>
          </a:prstGeom>
        </p:spPr>
      </p:pic>
      <p:pic>
        <p:nvPicPr>
          <p:cNvPr id="4" name="Picture 4"/>
          <p:cNvPicPr>
            <a:picLocks noChangeAspect="1"/>
          </p:cNvPicPr>
          <p:nvPr/>
        </p:nvPicPr>
        <p:blipFill>
          <a:blip r:embed="rId4"/>
          <a:srcRect/>
          <a:stretch>
            <a:fillRect/>
          </a:stretch>
        </p:blipFill>
        <p:spPr>
          <a:xfrm>
            <a:off x="1143000" y="2933700"/>
            <a:ext cx="16398131" cy="5909986"/>
          </a:xfrm>
          <a:prstGeom prst="rect">
            <a:avLst/>
          </a:prstGeom>
        </p:spPr>
      </p:pic>
      <p:grpSp>
        <p:nvGrpSpPr>
          <p:cNvPr id="5" name="Group 5"/>
          <p:cNvGrpSpPr/>
          <p:nvPr/>
        </p:nvGrpSpPr>
        <p:grpSpPr>
          <a:xfrm>
            <a:off x="1028700" y="699655"/>
            <a:ext cx="14325600" cy="1941436"/>
            <a:chOff x="0" y="0"/>
            <a:chExt cx="19100800" cy="2588581"/>
          </a:xfrm>
        </p:grpSpPr>
        <p:sp>
          <p:nvSpPr>
            <p:cNvPr id="6" name="TextBox 6"/>
            <p:cNvSpPr txBox="1"/>
            <p:nvPr/>
          </p:nvSpPr>
          <p:spPr>
            <a:xfrm>
              <a:off x="0" y="-57150"/>
              <a:ext cx="19100800" cy="1798575"/>
            </a:xfrm>
            <a:prstGeom prst="rect">
              <a:avLst/>
            </a:prstGeom>
          </p:spPr>
          <p:txBody>
            <a:bodyPr lIns="0" tIns="0" rIns="0" bIns="0" rtlCol="0" anchor="t">
              <a:spAutoFit/>
            </a:bodyPr>
            <a:lstStyle/>
            <a:p>
              <a:pPr marL="0" lvl="0" indent="0">
                <a:lnSpc>
                  <a:spcPts val="10835"/>
                </a:lnSpc>
                <a:spcBef>
                  <a:spcPct val="0"/>
                </a:spcBef>
              </a:pPr>
              <a:r>
                <a:rPr lang="en-US" sz="8599">
                  <a:solidFill>
                    <a:srgbClr val="F6F6F6"/>
                  </a:solidFill>
                  <a:latin typeface="Tenor Sans"/>
                </a:rPr>
                <a:t>Company Branding</a:t>
              </a:r>
            </a:p>
          </p:txBody>
        </p:sp>
        <p:sp>
          <p:nvSpPr>
            <p:cNvPr id="7" name="TextBox 7"/>
            <p:cNvSpPr txBox="1"/>
            <p:nvPr/>
          </p:nvSpPr>
          <p:spPr>
            <a:xfrm>
              <a:off x="0" y="1919198"/>
              <a:ext cx="19100800" cy="669384"/>
            </a:xfrm>
            <a:prstGeom prst="rect">
              <a:avLst/>
            </a:prstGeom>
          </p:spPr>
          <p:txBody>
            <a:bodyPr lIns="0" tIns="0" rIns="0" bIns="0" rtlCol="0" anchor="t">
              <a:spAutoFit/>
            </a:bodyPr>
            <a:lstStyle/>
            <a:p>
              <a:pPr marL="0" lvl="0" indent="0">
                <a:lnSpc>
                  <a:spcPts val="4259"/>
                </a:lnSpc>
                <a:spcBef>
                  <a:spcPct val="0"/>
                </a:spcBef>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C48BD"/>
        </a:solidFill>
        <a:effectLst/>
      </p:bgPr>
    </p:bg>
    <p:spTree>
      <p:nvGrpSpPr>
        <p:cNvPr id="1" name=""/>
        <p:cNvGrpSpPr/>
        <p:nvPr/>
      </p:nvGrpSpPr>
      <p:grpSpPr>
        <a:xfrm>
          <a:off x="0" y="0"/>
          <a:ext cx="0" cy="0"/>
          <a:chOff x="0" y="0"/>
          <a:chExt cx="0" cy="0"/>
        </a:xfrm>
      </p:grpSpPr>
      <p:sp>
        <p:nvSpPr>
          <p:cNvPr id="2" name="AutoShape 2"/>
          <p:cNvSpPr/>
          <p:nvPr/>
        </p:nvSpPr>
        <p:spPr>
          <a:xfrm>
            <a:off x="1066800" y="1446843"/>
            <a:ext cx="15064600" cy="9525"/>
          </a:xfrm>
          <a:prstGeom prst="rect">
            <a:avLst/>
          </a:prstGeom>
          <a:solidFill>
            <a:srgbClr val="F6F6F6">
              <a:alpha val="20784"/>
            </a:srgbClr>
          </a:solidFill>
        </p:spPr>
      </p:sp>
      <p:sp>
        <p:nvSpPr>
          <p:cNvPr id="3" name="AutoShape 3"/>
          <p:cNvSpPr/>
          <p:nvPr/>
        </p:nvSpPr>
        <p:spPr>
          <a:xfrm rot="-10800000">
            <a:off x="1066800" y="9239160"/>
            <a:ext cx="16230600" cy="38280"/>
          </a:xfrm>
          <a:prstGeom prst="rect">
            <a:avLst/>
          </a:prstGeom>
          <a:solidFill>
            <a:srgbClr val="F6F6F6">
              <a:alpha val="20784"/>
            </a:srgbClr>
          </a:solidFill>
        </p:spPr>
      </p:sp>
      <p:pic>
        <p:nvPicPr>
          <p:cNvPr id="4" name="Picture 4"/>
          <p:cNvPicPr>
            <a:picLocks noChangeAspect="1"/>
          </p:cNvPicPr>
          <p:nvPr/>
        </p:nvPicPr>
        <p:blipFill>
          <a:blip r:embed="rId3"/>
          <a:srcRect/>
          <a:stretch>
            <a:fillRect/>
          </a:stretch>
        </p:blipFill>
        <p:spPr>
          <a:xfrm>
            <a:off x="16849209" y="255329"/>
            <a:ext cx="1221722" cy="1221722"/>
          </a:xfrm>
          <a:prstGeom prst="rect">
            <a:avLst/>
          </a:prstGeom>
        </p:spPr>
      </p:pic>
      <p:pic>
        <p:nvPicPr>
          <p:cNvPr id="5" name="Picture 5"/>
          <p:cNvPicPr>
            <a:picLocks noChangeAspect="1"/>
          </p:cNvPicPr>
          <p:nvPr/>
        </p:nvPicPr>
        <p:blipFill>
          <a:blip r:embed="rId4"/>
          <a:srcRect/>
          <a:stretch>
            <a:fillRect/>
          </a:stretch>
        </p:blipFill>
        <p:spPr>
          <a:xfrm>
            <a:off x="973183" y="2382716"/>
            <a:ext cx="8690407" cy="5079900"/>
          </a:xfrm>
          <a:prstGeom prst="rect">
            <a:avLst/>
          </a:prstGeom>
        </p:spPr>
      </p:pic>
      <p:pic>
        <p:nvPicPr>
          <p:cNvPr id="6" name="Picture 6"/>
          <p:cNvPicPr>
            <a:picLocks noChangeAspect="1"/>
          </p:cNvPicPr>
          <p:nvPr/>
        </p:nvPicPr>
        <p:blipFill>
          <a:blip r:embed="rId5"/>
          <a:srcRect/>
          <a:stretch>
            <a:fillRect/>
          </a:stretch>
        </p:blipFill>
        <p:spPr>
          <a:xfrm>
            <a:off x="10128246" y="1669691"/>
            <a:ext cx="7092954" cy="7715397"/>
          </a:xfrm>
          <a:prstGeom prst="rect">
            <a:avLst/>
          </a:prstGeom>
        </p:spPr>
      </p:pic>
      <p:grpSp>
        <p:nvGrpSpPr>
          <p:cNvPr id="7" name="Group 7"/>
          <p:cNvGrpSpPr/>
          <p:nvPr/>
        </p:nvGrpSpPr>
        <p:grpSpPr>
          <a:xfrm>
            <a:off x="1028700" y="3417409"/>
            <a:ext cx="6336752" cy="433946"/>
            <a:chOff x="0" y="0"/>
            <a:chExt cx="1668939" cy="114290"/>
          </a:xfrm>
        </p:grpSpPr>
        <p:sp>
          <p:nvSpPr>
            <p:cNvPr id="8" name="Freeform 8"/>
            <p:cNvSpPr/>
            <p:nvPr/>
          </p:nvSpPr>
          <p:spPr>
            <a:xfrm>
              <a:off x="0" y="0"/>
              <a:ext cx="1668939" cy="114290"/>
            </a:xfrm>
            <a:custGeom>
              <a:avLst/>
              <a:gdLst/>
              <a:ahLst/>
              <a:cxnLst/>
              <a:rect l="l" t="t" r="r" b="b"/>
              <a:pathLst>
                <a:path w="1668939" h="114290">
                  <a:moveTo>
                    <a:pt x="0" y="0"/>
                  </a:moveTo>
                  <a:lnTo>
                    <a:pt x="1668939" y="0"/>
                  </a:lnTo>
                  <a:lnTo>
                    <a:pt x="1668939" y="114290"/>
                  </a:lnTo>
                  <a:lnTo>
                    <a:pt x="0" y="114290"/>
                  </a:lnTo>
                  <a:close/>
                </a:path>
              </a:pathLst>
            </a:custGeom>
            <a:solidFill>
              <a:srgbClr val="FFFFFF"/>
            </a:solidFill>
          </p:spPr>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181526" y="255329"/>
            <a:ext cx="14325600" cy="1941436"/>
            <a:chOff x="0" y="0"/>
            <a:chExt cx="19100800" cy="2588581"/>
          </a:xfrm>
        </p:grpSpPr>
        <p:sp>
          <p:nvSpPr>
            <p:cNvPr id="14" name="TextBox 14"/>
            <p:cNvSpPr txBox="1"/>
            <p:nvPr/>
          </p:nvSpPr>
          <p:spPr>
            <a:xfrm>
              <a:off x="0" y="-57150"/>
              <a:ext cx="19100800" cy="1798575"/>
            </a:xfrm>
            <a:prstGeom prst="rect">
              <a:avLst/>
            </a:prstGeom>
          </p:spPr>
          <p:txBody>
            <a:bodyPr lIns="0" tIns="0" rIns="0" bIns="0" rtlCol="0" anchor="t">
              <a:spAutoFit/>
            </a:bodyPr>
            <a:lstStyle/>
            <a:p>
              <a:pPr marL="0" lvl="0" indent="0">
                <a:lnSpc>
                  <a:spcPts val="10835"/>
                </a:lnSpc>
                <a:spcBef>
                  <a:spcPct val="0"/>
                </a:spcBef>
              </a:pPr>
              <a:r>
                <a:rPr lang="en-US" sz="8599">
                  <a:solidFill>
                    <a:srgbClr val="F6F6F6"/>
                  </a:solidFill>
                  <a:latin typeface="Tenor Sans"/>
                </a:rPr>
                <a:t>Job Posting</a:t>
              </a:r>
            </a:p>
          </p:txBody>
        </p:sp>
        <p:sp>
          <p:nvSpPr>
            <p:cNvPr id="15" name="TextBox 15"/>
            <p:cNvSpPr txBox="1"/>
            <p:nvPr/>
          </p:nvSpPr>
          <p:spPr>
            <a:xfrm>
              <a:off x="0" y="1919198"/>
              <a:ext cx="19100800" cy="669384"/>
            </a:xfrm>
            <a:prstGeom prst="rect">
              <a:avLst/>
            </a:prstGeom>
          </p:spPr>
          <p:txBody>
            <a:bodyPr lIns="0" tIns="0" rIns="0" bIns="0" rtlCol="0" anchor="t">
              <a:spAutoFit/>
            </a:bodyPr>
            <a:lstStyle/>
            <a:p>
              <a:pPr marL="0" lvl="0" indent="0">
                <a:lnSpc>
                  <a:spcPts val="4259"/>
                </a:lnSpc>
                <a:spcBef>
                  <a:spcPct val="0"/>
                </a:spcBef>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C48BD"/>
        </a:solidFill>
        <a:effectLst/>
      </p:bgPr>
    </p:bg>
    <p:spTree>
      <p:nvGrpSpPr>
        <p:cNvPr id="1" name=""/>
        <p:cNvGrpSpPr/>
        <p:nvPr/>
      </p:nvGrpSpPr>
      <p:grpSpPr>
        <a:xfrm>
          <a:off x="0" y="0"/>
          <a:ext cx="0" cy="0"/>
          <a:chOff x="0" y="0"/>
          <a:chExt cx="0" cy="0"/>
        </a:xfrm>
      </p:grpSpPr>
      <p:sp>
        <p:nvSpPr>
          <p:cNvPr id="2" name="AutoShape 2"/>
          <p:cNvSpPr/>
          <p:nvPr/>
        </p:nvSpPr>
        <p:spPr>
          <a:xfrm>
            <a:off x="1028700" y="1290768"/>
            <a:ext cx="15719982" cy="19073"/>
          </a:xfrm>
          <a:prstGeom prst="rect">
            <a:avLst/>
          </a:prstGeom>
          <a:solidFill>
            <a:srgbClr val="F6F6F6">
              <a:alpha val="20784"/>
            </a:srgbClr>
          </a:solidFill>
        </p:spPr>
      </p:sp>
      <p:pic>
        <p:nvPicPr>
          <p:cNvPr id="4" name="Picture 4"/>
          <p:cNvPicPr>
            <a:picLocks noChangeAspect="1"/>
          </p:cNvPicPr>
          <p:nvPr/>
        </p:nvPicPr>
        <p:blipFill>
          <a:blip r:embed="rId3"/>
          <a:srcRect/>
          <a:stretch>
            <a:fillRect/>
          </a:stretch>
        </p:blipFill>
        <p:spPr>
          <a:xfrm>
            <a:off x="16748682" y="141776"/>
            <a:ext cx="1365130" cy="1365130"/>
          </a:xfrm>
          <a:prstGeom prst="rect">
            <a:avLst/>
          </a:prstGeom>
        </p:spPr>
      </p:pic>
      <p:pic>
        <p:nvPicPr>
          <p:cNvPr id="5" name="Picture 5"/>
          <p:cNvPicPr>
            <a:picLocks noChangeAspect="1"/>
          </p:cNvPicPr>
          <p:nvPr/>
        </p:nvPicPr>
        <p:blipFill>
          <a:blip r:embed="rId4"/>
          <a:srcRect/>
          <a:stretch>
            <a:fillRect/>
          </a:stretch>
        </p:blipFill>
        <p:spPr>
          <a:xfrm>
            <a:off x="10439400" y="840670"/>
            <a:ext cx="5444490" cy="8448874"/>
          </a:xfrm>
          <a:prstGeom prst="rect">
            <a:avLst/>
          </a:prstGeom>
        </p:spPr>
      </p:pic>
      <p:pic>
        <p:nvPicPr>
          <p:cNvPr id="6" name="Picture 6"/>
          <p:cNvPicPr>
            <a:picLocks noChangeAspect="1"/>
          </p:cNvPicPr>
          <p:nvPr/>
        </p:nvPicPr>
        <p:blipFill>
          <a:blip r:embed="rId5"/>
          <a:srcRect b="1500"/>
          <a:stretch>
            <a:fillRect/>
          </a:stretch>
        </p:blipFill>
        <p:spPr>
          <a:xfrm>
            <a:off x="1214353" y="1418453"/>
            <a:ext cx="7998227" cy="7634045"/>
          </a:xfrm>
          <a:prstGeom prst="rect">
            <a:avLst/>
          </a:prstGeom>
        </p:spPr>
      </p:pic>
      <p:grpSp>
        <p:nvGrpSpPr>
          <p:cNvPr id="7" name="Group 7"/>
          <p:cNvGrpSpPr/>
          <p:nvPr/>
        </p:nvGrpSpPr>
        <p:grpSpPr>
          <a:xfrm>
            <a:off x="1066800" y="141776"/>
            <a:ext cx="14325600" cy="1941436"/>
            <a:chOff x="0" y="0"/>
            <a:chExt cx="19100800" cy="2588581"/>
          </a:xfrm>
        </p:grpSpPr>
        <p:sp>
          <p:nvSpPr>
            <p:cNvPr id="8" name="TextBox 8"/>
            <p:cNvSpPr txBox="1"/>
            <p:nvPr/>
          </p:nvSpPr>
          <p:spPr>
            <a:xfrm>
              <a:off x="0" y="-57150"/>
              <a:ext cx="19100800" cy="1798575"/>
            </a:xfrm>
            <a:prstGeom prst="rect">
              <a:avLst/>
            </a:prstGeom>
          </p:spPr>
          <p:txBody>
            <a:bodyPr lIns="0" tIns="0" rIns="0" bIns="0" rtlCol="0" anchor="t">
              <a:spAutoFit/>
            </a:bodyPr>
            <a:lstStyle/>
            <a:p>
              <a:pPr marL="0" lvl="0" indent="0">
                <a:lnSpc>
                  <a:spcPts val="10835"/>
                </a:lnSpc>
                <a:spcBef>
                  <a:spcPct val="0"/>
                </a:spcBef>
              </a:pPr>
              <a:r>
                <a:rPr lang="en-US" sz="8599">
                  <a:solidFill>
                    <a:srgbClr val="F6F6F6"/>
                  </a:solidFill>
                  <a:latin typeface="Tenor Sans"/>
                </a:rPr>
                <a:t>Job Posting</a:t>
              </a:r>
            </a:p>
          </p:txBody>
        </p:sp>
        <p:sp>
          <p:nvSpPr>
            <p:cNvPr id="9" name="TextBox 9"/>
            <p:cNvSpPr txBox="1"/>
            <p:nvPr/>
          </p:nvSpPr>
          <p:spPr>
            <a:xfrm>
              <a:off x="0" y="1919198"/>
              <a:ext cx="19100800" cy="669384"/>
            </a:xfrm>
            <a:prstGeom prst="rect">
              <a:avLst/>
            </a:prstGeom>
          </p:spPr>
          <p:txBody>
            <a:bodyPr lIns="0" tIns="0" rIns="0" bIns="0" rtlCol="0" anchor="t">
              <a:spAutoFit/>
            </a:bodyPr>
            <a:lstStyle/>
            <a:p>
              <a:pPr marL="0" lvl="0" indent="0">
                <a:lnSpc>
                  <a:spcPts val="4259"/>
                </a:lnSpc>
                <a:spcBef>
                  <a:spcPct val="0"/>
                </a:spcBef>
              </a:pPr>
              <a:endParaRPr/>
            </a:p>
          </p:txBody>
        </p:sp>
      </p:grpSp>
      <p:sp>
        <p:nvSpPr>
          <p:cNvPr id="10" name="AutoShape 2">
            <a:extLst>
              <a:ext uri="{FF2B5EF4-FFF2-40B4-BE49-F238E27FC236}">
                <a16:creationId xmlns:a16="http://schemas.microsoft.com/office/drawing/2014/main" id="{DF9390AD-8968-4321-8E80-6166BA5FACF6}"/>
              </a:ext>
            </a:extLst>
          </p:cNvPr>
          <p:cNvSpPr/>
          <p:nvPr/>
        </p:nvSpPr>
        <p:spPr>
          <a:xfrm>
            <a:off x="1028700" y="9563100"/>
            <a:ext cx="15064600" cy="9525"/>
          </a:xfrm>
          <a:prstGeom prst="rect">
            <a:avLst/>
          </a:prstGeom>
          <a:solidFill>
            <a:srgbClr val="F6F6F6">
              <a:alpha val="20784"/>
            </a:srgbClr>
          </a:solid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C48BD"/>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a:stretch>
            <a:fillRect/>
          </a:stretch>
        </p:blipFill>
        <p:spPr>
          <a:xfrm>
            <a:off x="16734483" y="178826"/>
            <a:ext cx="1355570" cy="1355570"/>
          </a:xfrm>
          <a:prstGeom prst="rect">
            <a:avLst/>
          </a:prstGeom>
        </p:spPr>
      </p:pic>
      <p:pic>
        <p:nvPicPr>
          <p:cNvPr id="5" name="Picture 5"/>
          <p:cNvPicPr>
            <a:picLocks noChangeAspect="1"/>
          </p:cNvPicPr>
          <p:nvPr/>
        </p:nvPicPr>
        <p:blipFill>
          <a:blip r:embed="rId4"/>
          <a:srcRect/>
          <a:stretch>
            <a:fillRect/>
          </a:stretch>
        </p:blipFill>
        <p:spPr>
          <a:xfrm>
            <a:off x="2502434" y="3177459"/>
            <a:ext cx="12461303" cy="3249052"/>
          </a:xfrm>
          <a:prstGeom prst="rect">
            <a:avLst/>
          </a:prstGeom>
        </p:spPr>
      </p:pic>
      <p:grpSp>
        <p:nvGrpSpPr>
          <p:cNvPr id="6" name="Group 6"/>
          <p:cNvGrpSpPr/>
          <p:nvPr/>
        </p:nvGrpSpPr>
        <p:grpSpPr>
          <a:xfrm>
            <a:off x="1028700" y="428228"/>
            <a:ext cx="14325600" cy="1941436"/>
            <a:chOff x="0" y="0"/>
            <a:chExt cx="19100800" cy="2588581"/>
          </a:xfrm>
        </p:grpSpPr>
        <p:sp>
          <p:nvSpPr>
            <p:cNvPr id="7" name="TextBox 7"/>
            <p:cNvSpPr txBox="1"/>
            <p:nvPr/>
          </p:nvSpPr>
          <p:spPr>
            <a:xfrm>
              <a:off x="0" y="-57150"/>
              <a:ext cx="19100800" cy="1798575"/>
            </a:xfrm>
            <a:prstGeom prst="rect">
              <a:avLst/>
            </a:prstGeom>
          </p:spPr>
          <p:txBody>
            <a:bodyPr lIns="0" tIns="0" rIns="0" bIns="0" rtlCol="0" anchor="t">
              <a:spAutoFit/>
            </a:bodyPr>
            <a:lstStyle/>
            <a:p>
              <a:pPr marL="0" lvl="0" indent="0">
                <a:lnSpc>
                  <a:spcPts val="10835"/>
                </a:lnSpc>
                <a:spcBef>
                  <a:spcPct val="0"/>
                </a:spcBef>
              </a:pPr>
              <a:r>
                <a:rPr lang="en-US" sz="8599">
                  <a:solidFill>
                    <a:srgbClr val="F6F6F6"/>
                  </a:solidFill>
                  <a:latin typeface="Tenor Sans"/>
                </a:rPr>
                <a:t>Job Posting</a:t>
              </a:r>
            </a:p>
          </p:txBody>
        </p:sp>
        <p:sp>
          <p:nvSpPr>
            <p:cNvPr id="8" name="TextBox 8"/>
            <p:cNvSpPr txBox="1"/>
            <p:nvPr/>
          </p:nvSpPr>
          <p:spPr>
            <a:xfrm>
              <a:off x="0" y="1919198"/>
              <a:ext cx="19100800" cy="669384"/>
            </a:xfrm>
            <a:prstGeom prst="rect">
              <a:avLst/>
            </a:prstGeom>
          </p:spPr>
          <p:txBody>
            <a:bodyPr lIns="0" tIns="0" rIns="0" bIns="0" rtlCol="0" anchor="t">
              <a:spAutoFit/>
            </a:bodyPr>
            <a:lstStyle/>
            <a:p>
              <a:pPr marL="0" lvl="0" indent="0">
                <a:lnSpc>
                  <a:spcPts val="4259"/>
                </a:lnSpc>
                <a:spcBef>
                  <a:spcPct val="0"/>
                </a:spcBef>
              </a:pPr>
              <a:endParaRPr/>
            </a:p>
          </p:txBody>
        </p:sp>
      </p:grpSp>
      <p:sp>
        <p:nvSpPr>
          <p:cNvPr id="9" name="AutoShape 2">
            <a:extLst>
              <a:ext uri="{FF2B5EF4-FFF2-40B4-BE49-F238E27FC236}">
                <a16:creationId xmlns:a16="http://schemas.microsoft.com/office/drawing/2014/main" id="{7DE62F7C-2AD3-4A0B-A44B-A97EF494E96F}"/>
              </a:ext>
            </a:extLst>
          </p:cNvPr>
          <p:cNvSpPr/>
          <p:nvPr/>
        </p:nvSpPr>
        <p:spPr>
          <a:xfrm>
            <a:off x="1066800" y="1446843"/>
            <a:ext cx="15064600" cy="9525"/>
          </a:xfrm>
          <a:prstGeom prst="rect">
            <a:avLst/>
          </a:prstGeom>
          <a:solidFill>
            <a:srgbClr val="F6F6F6">
              <a:alpha val="20784"/>
            </a:srgbClr>
          </a:solidFill>
        </p:spPr>
      </p:sp>
      <p:sp>
        <p:nvSpPr>
          <p:cNvPr id="10" name="AutoShape 2">
            <a:extLst>
              <a:ext uri="{FF2B5EF4-FFF2-40B4-BE49-F238E27FC236}">
                <a16:creationId xmlns:a16="http://schemas.microsoft.com/office/drawing/2014/main" id="{388A278A-31B1-4E86-A6BE-474311F4E15F}"/>
              </a:ext>
            </a:extLst>
          </p:cNvPr>
          <p:cNvSpPr/>
          <p:nvPr/>
        </p:nvSpPr>
        <p:spPr>
          <a:xfrm>
            <a:off x="1019991" y="9334500"/>
            <a:ext cx="15064600" cy="9525"/>
          </a:xfrm>
          <a:prstGeom prst="rect">
            <a:avLst/>
          </a:prstGeom>
          <a:solidFill>
            <a:srgbClr val="F6F6F6">
              <a:alpha val="20784"/>
            </a:srgbClr>
          </a:solid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C48BD"/>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a:stretch>
            <a:fillRect/>
          </a:stretch>
        </p:blipFill>
        <p:spPr>
          <a:xfrm>
            <a:off x="16466789" y="217049"/>
            <a:ext cx="1585022" cy="1585022"/>
          </a:xfrm>
          <a:prstGeom prst="rect">
            <a:avLst/>
          </a:prstGeom>
        </p:spPr>
      </p:pic>
      <p:grpSp>
        <p:nvGrpSpPr>
          <p:cNvPr id="5" name="Group 5"/>
          <p:cNvGrpSpPr/>
          <p:nvPr/>
        </p:nvGrpSpPr>
        <p:grpSpPr>
          <a:xfrm>
            <a:off x="1028700" y="603847"/>
            <a:ext cx="14328866" cy="1348931"/>
            <a:chOff x="0" y="-566471"/>
            <a:chExt cx="19105155" cy="3155053"/>
          </a:xfrm>
        </p:grpSpPr>
        <p:sp>
          <p:nvSpPr>
            <p:cNvPr id="6" name="TextBox 6"/>
            <p:cNvSpPr txBox="1"/>
            <p:nvPr/>
          </p:nvSpPr>
          <p:spPr>
            <a:xfrm>
              <a:off x="4355" y="-566471"/>
              <a:ext cx="19100800" cy="1798574"/>
            </a:xfrm>
            <a:prstGeom prst="rect">
              <a:avLst/>
            </a:prstGeom>
          </p:spPr>
          <p:txBody>
            <a:bodyPr lIns="0" tIns="0" rIns="0" bIns="0" rtlCol="0" anchor="t">
              <a:spAutoFit/>
            </a:bodyPr>
            <a:lstStyle/>
            <a:p>
              <a:pPr marL="0" lvl="0" indent="0">
                <a:lnSpc>
                  <a:spcPts val="10835"/>
                </a:lnSpc>
                <a:spcBef>
                  <a:spcPct val="0"/>
                </a:spcBef>
              </a:pPr>
              <a:r>
                <a:rPr lang="en-US" sz="8599" dirty="0">
                  <a:solidFill>
                    <a:srgbClr val="F6F6F6"/>
                  </a:solidFill>
                  <a:latin typeface="Tenor Sans"/>
                </a:rPr>
                <a:t>Creating the Job Posting</a:t>
              </a:r>
            </a:p>
          </p:txBody>
        </p:sp>
        <p:sp>
          <p:nvSpPr>
            <p:cNvPr id="7" name="TextBox 7"/>
            <p:cNvSpPr txBox="1"/>
            <p:nvPr/>
          </p:nvSpPr>
          <p:spPr>
            <a:xfrm>
              <a:off x="0" y="1919198"/>
              <a:ext cx="19100800" cy="669384"/>
            </a:xfrm>
            <a:prstGeom prst="rect">
              <a:avLst/>
            </a:prstGeom>
          </p:spPr>
          <p:txBody>
            <a:bodyPr lIns="0" tIns="0" rIns="0" bIns="0" rtlCol="0" anchor="t">
              <a:spAutoFit/>
            </a:bodyPr>
            <a:lstStyle/>
            <a:p>
              <a:pPr marL="0" lvl="0" indent="0">
                <a:lnSpc>
                  <a:spcPts val="4259"/>
                </a:lnSpc>
                <a:spcBef>
                  <a:spcPct val="0"/>
                </a:spcBef>
              </a:pPr>
              <a:endParaRPr/>
            </a:p>
          </p:txBody>
        </p:sp>
      </p:grpSp>
      <p:sp>
        <p:nvSpPr>
          <p:cNvPr id="8" name="TextBox 8"/>
          <p:cNvSpPr txBox="1"/>
          <p:nvPr/>
        </p:nvSpPr>
        <p:spPr>
          <a:xfrm>
            <a:off x="1066800" y="2903461"/>
            <a:ext cx="10462726" cy="5539105"/>
          </a:xfrm>
          <a:prstGeom prst="rect">
            <a:avLst/>
          </a:prstGeom>
        </p:spPr>
        <p:txBody>
          <a:bodyPr lIns="0" tIns="0" rIns="0" bIns="0" rtlCol="0" anchor="t">
            <a:spAutoFit/>
          </a:bodyPr>
          <a:lstStyle/>
          <a:p>
            <a:pPr marL="1209039" lvl="1" indent="-604519">
              <a:lnSpc>
                <a:spcPts val="7279"/>
              </a:lnSpc>
              <a:buFont typeface="Arial"/>
              <a:buChar char="•"/>
            </a:pPr>
            <a:r>
              <a:rPr lang="en-US" sz="5599" spc="-55" dirty="0">
                <a:solidFill>
                  <a:srgbClr val="F6F6F6"/>
                </a:solidFill>
                <a:latin typeface="Tenor Sans"/>
              </a:rPr>
              <a:t>Describe the Position </a:t>
            </a:r>
          </a:p>
          <a:p>
            <a:pPr marL="1209039" lvl="1" indent="-604519">
              <a:lnSpc>
                <a:spcPts val="7279"/>
              </a:lnSpc>
              <a:buFont typeface="Arial"/>
              <a:buChar char="•"/>
            </a:pPr>
            <a:r>
              <a:rPr lang="en-US" sz="5599" spc="-55" dirty="0">
                <a:solidFill>
                  <a:srgbClr val="F6F6F6"/>
                </a:solidFill>
                <a:latin typeface="Tenor Sans"/>
              </a:rPr>
              <a:t>Summarize the Role</a:t>
            </a:r>
          </a:p>
          <a:p>
            <a:pPr marL="1209039" lvl="1" indent="-604519">
              <a:lnSpc>
                <a:spcPts val="7279"/>
              </a:lnSpc>
              <a:buFont typeface="Arial"/>
              <a:buChar char="•"/>
            </a:pPr>
            <a:r>
              <a:rPr lang="en-US" sz="5599" spc="-55" dirty="0">
                <a:solidFill>
                  <a:srgbClr val="F6F6F6"/>
                </a:solidFill>
                <a:latin typeface="Tenor Sans"/>
              </a:rPr>
              <a:t>List the Responsibilities</a:t>
            </a:r>
          </a:p>
          <a:p>
            <a:pPr marL="1209039" lvl="1" indent="-604519">
              <a:lnSpc>
                <a:spcPts val="7279"/>
              </a:lnSpc>
              <a:buFont typeface="Arial"/>
              <a:buChar char="•"/>
            </a:pPr>
            <a:r>
              <a:rPr lang="en-US" sz="5599" spc="-55" dirty="0">
                <a:solidFill>
                  <a:srgbClr val="F6F6F6"/>
                </a:solidFill>
                <a:latin typeface="Tenor Sans"/>
              </a:rPr>
              <a:t>Easy to Read</a:t>
            </a:r>
          </a:p>
          <a:p>
            <a:pPr marL="1209039" lvl="1" indent="-604519">
              <a:lnSpc>
                <a:spcPts val="7279"/>
              </a:lnSpc>
              <a:buFont typeface="Arial"/>
              <a:buChar char="•"/>
            </a:pPr>
            <a:r>
              <a:rPr lang="en-US" sz="5599" spc="-55" dirty="0">
                <a:solidFill>
                  <a:srgbClr val="F6F6F6"/>
                </a:solidFill>
                <a:latin typeface="Tenor Sans"/>
              </a:rPr>
              <a:t>Qualifications and Requires Skills</a:t>
            </a:r>
          </a:p>
        </p:txBody>
      </p:sp>
      <p:pic>
        <p:nvPicPr>
          <p:cNvPr id="9" name="Picture 9"/>
          <p:cNvPicPr>
            <a:picLocks noChangeAspect="1"/>
          </p:cNvPicPr>
          <p:nvPr/>
        </p:nvPicPr>
        <p:blipFill>
          <a:blip r:embed="rId4"/>
          <a:srcRect/>
          <a:stretch>
            <a:fillRect/>
          </a:stretch>
        </p:blipFill>
        <p:spPr>
          <a:xfrm>
            <a:off x="11027657" y="2410439"/>
            <a:ext cx="6047775" cy="6371059"/>
          </a:xfrm>
          <a:prstGeom prst="rect">
            <a:avLst/>
          </a:prstGeom>
        </p:spPr>
      </p:pic>
      <p:sp>
        <p:nvSpPr>
          <p:cNvPr id="10" name="AutoShape 2">
            <a:extLst>
              <a:ext uri="{FF2B5EF4-FFF2-40B4-BE49-F238E27FC236}">
                <a16:creationId xmlns:a16="http://schemas.microsoft.com/office/drawing/2014/main" id="{0BB3B7BB-B593-4EF1-AA74-801DF2DA47ED}"/>
              </a:ext>
            </a:extLst>
          </p:cNvPr>
          <p:cNvSpPr/>
          <p:nvPr/>
        </p:nvSpPr>
        <p:spPr>
          <a:xfrm>
            <a:off x="1028700" y="1825719"/>
            <a:ext cx="15064600" cy="9525"/>
          </a:xfrm>
          <a:prstGeom prst="rect">
            <a:avLst/>
          </a:prstGeom>
          <a:solidFill>
            <a:srgbClr val="F6F6F6">
              <a:alpha val="20784"/>
            </a:srgbClr>
          </a:solidFill>
        </p:spPr>
      </p:sp>
      <p:sp>
        <p:nvSpPr>
          <p:cNvPr id="11" name="AutoShape 2">
            <a:extLst>
              <a:ext uri="{FF2B5EF4-FFF2-40B4-BE49-F238E27FC236}">
                <a16:creationId xmlns:a16="http://schemas.microsoft.com/office/drawing/2014/main" id="{839AE38F-8CCF-4B1B-95F2-D7856CE5480D}"/>
              </a:ext>
            </a:extLst>
          </p:cNvPr>
          <p:cNvSpPr/>
          <p:nvPr/>
        </p:nvSpPr>
        <p:spPr>
          <a:xfrm>
            <a:off x="1066800" y="9229634"/>
            <a:ext cx="15064600" cy="9525"/>
          </a:xfrm>
          <a:prstGeom prst="rect">
            <a:avLst/>
          </a:prstGeom>
          <a:solidFill>
            <a:srgbClr val="F6F6F6">
              <a:alpha val="20784"/>
            </a:srgbClr>
          </a:solid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C48BD"/>
        </a:solidFill>
        <a:effectLst/>
      </p:bgPr>
    </p:bg>
    <p:spTree>
      <p:nvGrpSpPr>
        <p:cNvPr id="1" name=""/>
        <p:cNvGrpSpPr/>
        <p:nvPr/>
      </p:nvGrpSpPr>
      <p:grpSpPr>
        <a:xfrm>
          <a:off x="0" y="0"/>
          <a:ext cx="0" cy="0"/>
          <a:chOff x="0" y="0"/>
          <a:chExt cx="0" cy="0"/>
        </a:xfrm>
      </p:grpSpPr>
      <p:sp>
        <p:nvSpPr>
          <p:cNvPr id="3" name="AutoShape 3"/>
          <p:cNvSpPr/>
          <p:nvPr/>
        </p:nvSpPr>
        <p:spPr>
          <a:xfrm rot="-10800000">
            <a:off x="1066800" y="9239160"/>
            <a:ext cx="15073149" cy="9525"/>
          </a:xfrm>
          <a:prstGeom prst="rect">
            <a:avLst/>
          </a:prstGeom>
          <a:solidFill>
            <a:srgbClr val="F6F6F6">
              <a:alpha val="20784"/>
            </a:srgbClr>
          </a:solidFill>
        </p:spPr>
      </p:sp>
      <p:sp>
        <p:nvSpPr>
          <p:cNvPr id="10" name="AutoShape 2">
            <a:extLst>
              <a:ext uri="{FF2B5EF4-FFF2-40B4-BE49-F238E27FC236}">
                <a16:creationId xmlns:a16="http://schemas.microsoft.com/office/drawing/2014/main" id="{B57C74C7-5D68-4EA9-B81E-615B063ED006}"/>
              </a:ext>
            </a:extLst>
          </p:cNvPr>
          <p:cNvSpPr/>
          <p:nvPr/>
        </p:nvSpPr>
        <p:spPr>
          <a:xfrm>
            <a:off x="1066800" y="1446843"/>
            <a:ext cx="15064600" cy="9525"/>
          </a:xfrm>
          <a:prstGeom prst="rect">
            <a:avLst/>
          </a:prstGeom>
          <a:solidFill>
            <a:srgbClr val="F6F6F6">
              <a:alpha val="20784"/>
            </a:srgbClr>
          </a:solidFill>
        </p:spPr>
      </p:sp>
      <p:pic>
        <p:nvPicPr>
          <p:cNvPr id="4" name="Picture 4"/>
          <p:cNvPicPr>
            <a:picLocks noChangeAspect="1"/>
          </p:cNvPicPr>
          <p:nvPr/>
        </p:nvPicPr>
        <p:blipFill>
          <a:blip r:embed="rId3"/>
          <a:srcRect/>
          <a:stretch>
            <a:fillRect/>
          </a:stretch>
        </p:blipFill>
        <p:spPr>
          <a:xfrm>
            <a:off x="16466789" y="217049"/>
            <a:ext cx="1585022" cy="1585022"/>
          </a:xfrm>
          <a:prstGeom prst="rect">
            <a:avLst/>
          </a:prstGeom>
        </p:spPr>
      </p:pic>
      <p:pic>
        <p:nvPicPr>
          <p:cNvPr id="5" name="Picture 5"/>
          <p:cNvPicPr>
            <a:picLocks noChangeAspect="1"/>
          </p:cNvPicPr>
          <p:nvPr/>
        </p:nvPicPr>
        <p:blipFill>
          <a:blip r:embed="rId4"/>
          <a:srcRect/>
          <a:stretch>
            <a:fillRect/>
          </a:stretch>
        </p:blipFill>
        <p:spPr>
          <a:xfrm>
            <a:off x="9616835" y="519979"/>
            <a:ext cx="6690809" cy="9247041"/>
          </a:xfrm>
          <a:prstGeom prst="rect">
            <a:avLst/>
          </a:prstGeom>
        </p:spPr>
      </p:pic>
      <p:grpSp>
        <p:nvGrpSpPr>
          <p:cNvPr id="6" name="Group 6"/>
          <p:cNvGrpSpPr/>
          <p:nvPr/>
        </p:nvGrpSpPr>
        <p:grpSpPr>
          <a:xfrm>
            <a:off x="1066800" y="217049"/>
            <a:ext cx="14325600" cy="1941436"/>
            <a:chOff x="0" y="0"/>
            <a:chExt cx="19100800" cy="2588581"/>
          </a:xfrm>
        </p:grpSpPr>
        <p:sp>
          <p:nvSpPr>
            <p:cNvPr id="7" name="TextBox 7"/>
            <p:cNvSpPr txBox="1"/>
            <p:nvPr/>
          </p:nvSpPr>
          <p:spPr>
            <a:xfrm>
              <a:off x="0" y="-57150"/>
              <a:ext cx="19100800" cy="1798575"/>
            </a:xfrm>
            <a:prstGeom prst="rect">
              <a:avLst/>
            </a:prstGeom>
          </p:spPr>
          <p:txBody>
            <a:bodyPr lIns="0" tIns="0" rIns="0" bIns="0" rtlCol="0" anchor="t">
              <a:spAutoFit/>
            </a:bodyPr>
            <a:lstStyle/>
            <a:p>
              <a:pPr marL="0" lvl="0" indent="0">
                <a:lnSpc>
                  <a:spcPts val="10835"/>
                </a:lnSpc>
                <a:spcBef>
                  <a:spcPct val="0"/>
                </a:spcBef>
              </a:pPr>
              <a:r>
                <a:rPr lang="en-US" sz="8599">
                  <a:solidFill>
                    <a:srgbClr val="F6F6F6"/>
                  </a:solidFill>
                  <a:latin typeface="Tenor Sans"/>
                </a:rPr>
                <a:t>Job Posting</a:t>
              </a:r>
            </a:p>
          </p:txBody>
        </p:sp>
        <p:sp>
          <p:nvSpPr>
            <p:cNvPr id="8" name="TextBox 8"/>
            <p:cNvSpPr txBox="1"/>
            <p:nvPr/>
          </p:nvSpPr>
          <p:spPr>
            <a:xfrm>
              <a:off x="0" y="1919198"/>
              <a:ext cx="19100800" cy="669384"/>
            </a:xfrm>
            <a:prstGeom prst="rect">
              <a:avLst/>
            </a:prstGeom>
          </p:spPr>
          <p:txBody>
            <a:bodyPr lIns="0" tIns="0" rIns="0" bIns="0" rtlCol="0" anchor="t">
              <a:spAutoFit/>
            </a:bodyPr>
            <a:lstStyle/>
            <a:p>
              <a:pPr marL="0" lvl="0" indent="0">
                <a:lnSpc>
                  <a:spcPts val="4259"/>
                </a:lnSpc>
                <a:spcBef>
                  <a:spcPct val="0"/>
                </a:spcBef>
              </a:pPr>
              <a:endParaRPr/>
            </a:p>
          </p:txBody>
        </p:sp>
      </p:grpSp>
      <p:sp>
        <p:nvSpPr>
          <p:cNvPr id="9" name="TextBox 9"/>
          <p:cNvSpPr txBox="1"/>
          <p:nvPr/>
        </p:nvSpPr>
        <p:spPr>
          <a:xfrm>
            <a:off x="1182818" y="2435737"/>
            <a:ext cx="9084156" cy="4933187"/>
          </a:xfrm>
          <a:prstGeom prst="rect">
            <a:avLst/>
          </a:prstGeom>
        </p:spPr>
        <p:txBody>
          <a:bodyPr lIns="0" tIns="0" rIns="0" bIns="0" rtlCol="0" anchor="t">
            <a:spAutoFit/>
          </a:bodyPr>
          <a:lstStyle/>
          <a:p>
            <a:pPr>
              <a:lnSpc>
                <a:spcPts val="7896"/>
              </a:lnSpc>
            </a:pPr>
            <a:r>
              <a:rPr lang="en-US" sz="4700" spc="-47" dirty="0">
                <a:solidFill>
                  <a:srgbClr val="F6F6F6"/>
                </a:solidFill>
                <a:latin typeface="Tenor Sans"/>
              </a:rPr>
              <a:t>Potential candidates are often browsing on a mobile device. </a:t>
            </a:r>
          </a:p>
          <a:p>
            <a:pPr>
              <a:lnSpc>
                <a:spcPts val="7896"/>
              </a:lnSpc>
            </a:pPr>
            <a:endParaRPr lang="en-US" sz="4700" spc="-47" dirty="0">
              <a:solidFill>
                <a:srgbClr val="F6F6F6"/>
              </a:solidFill>
              <a:latin typeface="Tenor Sans"/>
            </a:endParaRPr>
          </a:p>
          <a:p>
            <a:pPr>
              <a:lnSpc>
                <a:spcPts val="7896"/>
              </a:lnSpc>
            </a:pPr>
            <a:r>
              <a:rPr lang="en-US" sz="4700" spc="-47" dirty="0">
                <a:solidFill>
                  <a:srgbClr val="F6F6F6"/>
                </a:solidFill>
                <a:latin typeface="Tenor Sans"/>
              </a:rPr>
              <a:t>Use short paragraphs and bullets to break the job down.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1051</Words>
  <Application>Microsoft Office PowerPoint</Application>
  <PresentationFormat>Custom</PresentationFormat>
  <Paragraphs>198</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Tenor Sans</vt:lpstr>
      <vt:lpstr>Tenor Sans Italics</vt:lpstr>
      <vt:lpstr>Tenor Sans Bold</vt:lpstr>
      <vt:lpstr>Calibri</vt:lpstr>
      <vt:lpstr>Arial</vt:lpstr>
      <vt:lpstr>Assistant Regular Bold</vt:lpstr>
      <vt:lpstr>Assistant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Recruitment Strategies</dc:title>
  <dc:creator>Melissa Chartrand</dc:creator>
  <cp:lastModifiedBy>Melissa Chartrand</cp:lastModifiedBy>
  <cp:revision>6</cp:revision>
  <cp:lastPrinted>2022-10-20T18:02:05Z</cp:lastPrinted>
  <dcterms:created xsi:type="dcterms:W3CDTF">2006-08-16T00:00:00Z</dcterms:created>
  <dcterms:modified xsi:type="dcterms:W3CDTF">2022-10-20T18:02:51Z</dcterms:modified>
  <dc:identifier>DAFPg4C-3HE</dc:identifier>
</cp:coreProperties>
</file>